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57" r:id="rId3"/>
    <p:sldId id="258" r:id="rId4"/>
    <p:sldId id="268" r:id="rId5"/>
    <p:sldId id="259" r:id="rId6"/>
    <p:sldId id="261" r:id="rId7"/>
    <p:sldId id="262" r:id="rId8"/>
    <p:sldId id="263" r:id="rId9"/>
    <p:sldId id="264" r:id="rId10"/>
    <p:sldId id="265" r:id="rId11"/>
    <p:sldId id="267" r:id="rId12"/>
    <p:sldId id="260" r:id="rId13"/>
    <p:sldId id="269" r:id="rId14"/>
  </p:sldIdLst>
  <p:sldSz cx="12192000" cy="6858000"/>
  <p:notesSz cx="10234613" cy="7102475"/>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30" autoAdjust="0"/>
    <p:restoredTop sz="72569" autoAdjust="0"/>
  </p:normalViewPr>
  <p:slideViewPr>
    <p:cSldViewPr snapToGrid="0">
      <p:cViewPr varScale="1">
        <p:scale>
          <a:sx n="63" d="100"/>
          <a:sy n="63" d="100"/>
        </p:scale>
        <p:origin x="1278" y="7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434999" cy="356357"/>
          </a:xfrm>
          <a:prstGeom prst="rect">
            <a:avLst/>
          </a:prstGeom>
        </p:spPr>
        <p:txBody>
          <a:bodyPr vert="horz" lIns="99066" tIns="49533" rIns="99066" bIns="49533" rtlCol="0"/>
          <a:lstStyle>
            <a:lvl1pPr algn="l">
              <a:defRPr sz="1300"/>
            </a:lvl1pPr>
          </a:lstStyle>
          <a:p>
            <a:endParaRPr lang="it-IT"/>
          </a:p>
        </p:txBody>
      </p:sp>
      <p:sp>
        <p:nvSpPr>
          <p:cNvPr id="3" name="Date Placeholder 2"/>
          <p:cNvSpPr>
            <a:spLocks noGrp="1"/>
          </p:cNvSpPr>
          <p:nvPr>
            <p:ph type="dt" idx="1"/>
          </p:nvPr>
        </p:nvSpPr>
        <p:spPr>
          <a:xfrm>
            <a:off x="5797246" y="1"/>
            <a:ext cx="4434999" cy="356357"/>
          </a:xfrm>
          <a:prstGeom prst="rect">
            <a:avLst/>
          </a:prstGeom>
        </p:spPr>
        <p:txBody>
          <a:bodyPr vert="horz" lIns="99066" tIns="49533" rIns="99066" bIns="49533" rtlCol="0"/>
          <a:lstStyle>
            <a:lvl1pPr algn="r">
              <a:defRPr sz="1300"/>
            </a:lvl1pPr>
          </a:lstStyle>
          <a:p>
            <a:fld id="{22C16903-CC11-4B72-A46E-C57DCC88202C}" type="datetimeFigureOut">
              <a:rPr lang="it-IT" smtClean="0"/>
              <a:t>19/10/2014</a:t>
            </a:fld>
            <a:endParaRPr lang="it-IT"/>
          </a:p>
        </p:txBody>
      </p:sp>
      <p:sp>
        <p:nvSpPr>
          <p:cNvPr id="4" name="Slide Image Placeholder 3"/>
          <p:cNvSpPr>
            <a:spLocks noGrp="1" noRot="1" noChangeAspect="1"/>
          </p:cNvSpPr>
          <p:nvPr>
            <p:ph type="sldImg" idx="2"/>
          </p:nvPr>
        </p:nvSpPr>
        <p:spPr>
          <a:xfrm>
            <a:off x="2986088" y="887413"/>
            <a:ext cx="4262437" cy="2397125"/>
          </a:xfrm>
          <a:prstGeom prst="rect">
            <a:avLst/>
          </a:prstGeom>
          <a:noFill/>
          <a:ln w="12700">
            <a:solidFill>
              <a:prstClr val="black"/>
            </a:solidFill>
          </a:ln>
        </p:spPr>
        <p:txBody>
          <a:bodyPr vert="horz" lIns="99066" tIns="49533" rIns="99066" bIns="49533" rtlCol="0" anchor="ctr"/>
          <a:lstStyle/>
          <a:p>
            <a:endParaRPr lang="it-IT"/>
          </a:p>
        </p:txBody>
      </p:sp>
      <p:sp>
        <p:nvSpPr>
          <p:cNvPr id="5" name="Notes Placeholder 4"/>
          <p:cNvSpPr>
            <a:spLocks noGrp="1"/>
          </p:cNvSpPr>
          <p:nvPr>
            <p:ph type="body" sz="quarter" idx="3"/>
          </p:nvPr>
        </p:nvSpPr>
        <p:spPr>
          <a:xfrm>
            <a:off x="1023462" y="3418066"/>
            <a:ext cx="8187690" cy="2796600"/>
          </a:xfrm>
          <a:prstGeom prst="rect">
            <a:avLst/>
          </a:prstGeom>
        </p:spPr>
        <p:txBody>
          <a:bodyPr vert="horz" lIns="99066" tIns="49533" rIns="99066" bIns="4953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6" name="Footer Placeholder 5"/>
          <p:cNvSpPr>
            <a:spLocks noGrp="1"/>
          </p:cNvSpPr>
          <p:nvPr>
            <p:ph type="ftr" sz="quarter" idx="4"/>
          </p:nvPr>
        </p:nvSpPr>
        <p:spPr>
          <a:xfrm>
            <a:off x="0" y="6746119"/>
            <a:ext cx="4434999" cy="356356"/>
          </a:xfrm>
          <a:prstGeom prst="rect">
            <a:avLst/>
          </a:prstGeom>
        </p:spPr>
        <p:txBody>
          <a:bodyPr vert="horz" lIns="99066" tIns="49533" rIns="99066" bIns="49533" rtlCol="0" anchor="b"/>
          <a:lstStyle>
            <a:lvl1pPr algn="l">
              <a:defRPr sz="1300"/>
            </a:lvl1pPr>
          </a:lstStyle>
          <a:p>
            <a:endParaRPr lang="it-IT"/>
          </a:p>
        </p:txBody>
      </p:sp>
      <p:sp>
        <p:nvSpPr>
          <p:cNvPr id="7" name="Slide Number Placeholder 6"/>
          <p:cNvSpPr>
            <a:spLocks noGrp="1"/>
          </p:cNvSpPr>
          <p:nvPr>
            <p:ph type="sldNum" sz="quarter" idx="5"/>
          </p:nvPr>
        </p:nvSpPr>
        <p:spPr>
          <a:xfrm>
            <a:off x="5797246" y="6746119"/>
            <a:ext cx="4434999" cy="356356"/>
          </a:xfrm>
          <a:prstGeom prst="rect">
            <a:avLst/>
          </a:prstGeom>
        </p:spPr>
        <p:txBody>
          <a:bodyPr vert="horz" lIns="99066" tIns="49533" rIns="99066" bIns="49533" rtlCol="0" anchor="b"/>
          <a:lstStyle>
            <a:lvl1pPr algn="r">
              <a:defRPr sz="1300"/>
            </a:lvl1pPr>
          </a:lstStyle>
          <a:p>
            <a:fld id="{F35565F2-41C0-4659-853D-0565C6A1105E}" type="slidenum">
              <a:rPr lang="it-IT" smtClean="0"/>
              <a:t>‹#›</a:t>
            </a:fld>
            <a:endParaRPr lang="it-IT"/>
          </a:p>
        </p:txBody>
      </p:sp>
    </p:spTree>
    <p:extLst>
      <p:ext uri="{BB962C8B-B14F-4D97-AF65-F5344CB8AC3E}">
        <p14:creationId xmlns:p14="http://schemas.microsoft.com/office/powerpoint/2010/main" val="641366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2000" dirty="0"/>
              <a:t>Good morning to </a:t>
            </a:r>
            <a:r>
              <a:rPr lang="it-IT" sz="2000" dirty="0" smtClean="0"/>
              <a:t>everyone! </a:t>
            </a:r>
          </a:p>
          <a:p>
            <a:r>
              <a:rPr lang="it-IT" sz="2000" dirty="0" smtClean="0"/>
              <a:t>My </a:t>
            </a:r>
            <a:r>
              <a:rPr lang="it-IT" sz="2000" dirty="0"/>
              <a:t>name </a:t>
            </a:r>
            <a:r>
              <a:rPr lang="it-IT" sz="2000"/>
              <a:t>is </a:t>
            </a:r>
            <a:r>
              <a:rPr lang="it-IT" sz="2000" smtClean="0"/>
              <a:t>Gloria </a:t>
            </a:r>
            <a:r>
              <a:rPr lang="it-IT" sz="2000" dirty="0" smtClean="0"/>
              <a:t>and I </a:t>
            </a:r>
            <a:r>
              <a:rPr lang="it-IT" sz="2000" dirty="0"/>
              <a:t>am going to tell you about the research work </a:t>
            </a:r>
            <a:r>
              <a:rPr lang="it-IT" sz="2000" dirty="0" smtClean="0"/>
              <a:t>I</a:t>
            </a:r>
            <a:r>
              <a:rPr lang="it-IT" sz="2000" baseline="0" dirty="0" smtClean="0"/>
              <a:t> have done with my coleague Irene Celino</a:t>
            </a:r>
            <a:r>
              <a:rPr lang="it-IT" sz="2000" dirty="0" smtClean="0"/>
              <a:t> about </a:t>
            </a:r>
            <a:r>
              <a:rPr lang="it-IT" sz="2000" dirty="0"/>
              <a:t>the «geo statistical explo of milano dataset»</a:t>
            </a:r>
          </a:p>
        </p:txBody>
      </p:sp>
      <p:sp>
        <p:nvSpPr>
          <p:cNvPr id="4" name="Slide Number Placeholder 3"/>
          <p:cNvSpPr>
            <a:spLocks noGrp="1"/>
          </p:cNvSpPr>
          <p:nvPr>
            <p:ph type="sldNum" sz="quarter" idx="10"/>
          </p:nvPr>
        </p:nvSpPr>
        <p:spPr/>
        <p:txBody>
          <a:bodyPr/>
          <a:lstStyle/>
          <a:p>
            <a:fld id="{F35565F2-41C0-4659-853D-0565C6A1105E}" type="slidenum">
              <a:rPr lang="it-IT" smtClean="0"/>
              <a:t>1</a:t>
            </a:fld>
            <a:endParaRPr lang="it-IT"/>
          </a:p>
        </p:txBody>
      </p:sp>
    </p:spTree>
    <p:extLst>
      <p:ext uri="{BB962C8B-B14F-4D97-AF65-F5344CB8AC3E}">
        <p14:creationId xmlns:p14="http://schemas.microsoft.com/office/powerpoint/2010/main" val="772243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A </a:t>
            </a:r>
            <a:r>
              <a:rPr lang="en-US" sz="2000" dirty="0" err="1"/>
              <a:t>geojson-ld</a:t>
            </a:r>
            <a:r>
              <a:rPr lang="en-US" sz="2000" dirty="0"/>
              <a:t> file is obtained by adding the @context the </a:t>
            </a:r>
            <a:r>
              <a:rPr lang="en-US" sz="2000" dirty="0" err="1"/>
              <a:t>geoJSON</a:t>
            </a:r>
            <a:r>
              <a:rPr lang="en-US" sz="2000" dirty="0"/>
              <a:t> file. </a:t>
            </a:r>
          </a:p>
          <a:p>
            <a:endParaRPr lang="en-US" sz="2000" dirty="0"/>
          </a:p>
          <a:p>
            <a:r>
              <a:rPr lang="en-US" sz="2000" dirty="0"/>
              <a:t>This prefix specifies how to interpret the </a:t>
            </a:r>
            <a:r>
              <a:rPr lang="en-US" sz="2000" dirty="0" err="1"/>
              <a:t>geoJSON</a:t>
            </a:r>
            <a:r>
              <a:rPr lang="en-US" sz="2000" dirty="0"/>
              <a:t> tags as RDF resources.</a:t>
            </a:r>
            <a:endParaRPr lang="it-IT" sz="2000" dirty="0"/>
          </a:p>
        </p:txBody>
      </p:sp>
      <p:sp>
        <p:nvSpPr>
          <p:cNvPr id="4" name="Slide Number Placeholder 3"/>
          <p:cNvSpPr>
            <a:spLocks noGrp="1"/>
          </p:cNvSpPr>
          <p:nvPr>
            <p:ph type="sldNum" sz="quarter" idx="10"/>
          </p:nvPr>
        </p:nvSpPr>
        <p:spPr/>
        <p:txBody>
          <a:bodyPr/>
          <a:lstStyle/>
          <a:p>
            <a:fld id="{F35565F2-41C0-4659-853D-0565C6A1105E}" type="slidenum">
              <a:rPr lang="it-IT" smtClean="0"/>
              <a:t>10</a:t>
            </a:fld>
            <a:endParaRPr lang="it-IT"/>
          </a:p>
        </p:txBody>
      </p:sp>
    </p:spTree>
    <p:extLst>
      <p:ext uri="{BB962C8B-B14F-4D97-AF65-F5344CB8AC3E}">
        <p14:creationId xmlns:p14="http://schemas.microsoft.com/office/powerpoint/2010/main" val="3472965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The resulting </a:t>
            </a:r>
            <a:r>
              <a:rPr lang="en-US" sz="1700" dirty="0" err="1"/>
              <a:t>geoJSON</a:t>
            </a:r>
            <a:r>
              <a:rPr lang="en-US" sz="1700" dirty="0"/>
              <a:t>-LD file is correctly interpreted by GIS system. As you can see from the picture.</a:t>
            </a:r>
          </a:p>
          <a:p>
            <a:endParaRPr lang="en-US" sz="1700" dirty="0"/>
          </a:p>
          <a:p>
            <a:r>
              <a:rPr lang="en-US" sz="1700" dirty="0"/>
              <a:t>On the other hand, there are some problems in the interpretation of </a:t>
            </a:r>
            <a:r>
              <a:rPr lang="en-US" sz="1700" dirty="0" err="1"/>
              <a:t>geoJSON</a:t>
            </a:r>
            <a:r>
              <a:rPr lang="en-US" sz="1700" dirty="0"/>
              <a:t>-LD file in an RDF meaning. </a:t>
            </a:r>
          </a:p>
          <a:p>
            <a:endParaRPr lang="en-US" sz="1700" dirty="0"/>
          </a:p>
          <a:p>
            <a:r>
              <a:rPr lang="en-US" sz="1700" dirty="0"/>
              <a:t>More specifically in a </a:t>
            </a:r>
            <a:r>
              <a:rPr lang="en-US" sz="1700" dirty="0" err="1"/>
              <a:t>geoJSON</a:t>
            </a:r>
            <a:r>
              <a:rPr lang="en-US" sz="1700" dirty="0"/>
              <a:t> file, polygon coordinates are shown as a list of lists, which is not allowed in the current version of </a:t>
            </a:r>
            <a:r>
              <a:rPr lang="en-US" sz="1700" dirty="0" smtClean="0"/>
              <a:t>JSON-LD</a:t>
            </a:r>
            <a:r>
              <a:rPr lang="en-US" sz="1700" dirty="0"/>
              <a:t>. </a:t>
            </a:r>
            <a:endParaRPr lang="en-US" sz="1700" dirty="0" smtClean="0"/>
          </a:p>
          <a:p>
            <a:r>
              <a:rPr lang="en-US" sz="1700" dirty="0" smtClean="0"/>
              <a:t>JSON-LD doesn’t include the concept of list of lists.</a:t>
            </a:r>
          </a:p>
          <a:p>
            <a:endParaRPr lang="en-US" sz="1700" dirty="0"/>
          </a:p>
          <a:p>
            <a:r>
              <a:rPr lang="en-US" sz="1700" dirty="0"/>
              <a:t>In the RDF serialization we have a flat list with the loss of the aggregated information of latitude and longitude.</a:t>
            </a:r>
          </a:p>
          <a:p>
            <a:endParaRPr lang="it-IT" sz="2000" dirty="0"/>
          </a:p>
        </p:txBody>
      </p:sp>
      <p:sp>
        <p:nvSpPr>
          <p:cNvPr id="4" name="Slide Number Placeholder 3"/>
          <p:cNvSpPr>
            <a:spLocks noGrp="1"/>
          </p:cNvSpPr>
          <p:nvPr>
            <p:ph type="sldNum" sz="quarter" idx="10"/>
          </p:nvPr>
        </p:nvSpPr>
        <p:spPr/>
        <p:txBody>
          <a:bodyPr/>
          <a:lstStyle/>
          <a:p>
            <a:fld id="{F35565F2-41C0-4659-853D-0565C6A1105E}" type="slidenum">
              <a:rPr lang="it-IT" smtClean="0"/>
              <a:t>11</a:t>
            </a:fld>
            <a:endParaRPr lang="it-IT"/>
          </a:p>
        </p:txBody>
      </p:sp>
    </p:spTree>
    <p:extLst>
      <p:ext uri="{BB962C8B-B14F-4D97-AF65-F5344CB8AC3E}">
        <p14:creationId xmlns:p14="http://schemas.microsoft.com/office/powerpoint/2010/main" val="2319749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500" dirty="0"/>
              <a:t>To sum up,  with our work we identify a correlation between phone activity data and demographic information.</a:t>
            </a:r>
          </a:p>
          <a:p>
            <a:endParaRPr lang="it-IT" sz="1500" dirty="0"/>
          </a:p>
          <a:p>
            <a:r>
              <a:rPr lang="it-IT" sz="1500" dirty="0"/>
              <a:t>Currently we are carring out further experiments with other differents datasets, in order to find if there are further correlations.</a:t>
            </a:r>
          </a:p>
          <a:p>
            <a:endParaRPr lang="it-IT" sz="1500" dirty="0"/>
          </a:p>
          <a:p>
            <a:r>
              <a:rPr lang="it-IT" sz="1500" dirty="0"/>
              <a:t>An open issue is to find a method to handle the </a:t>
            </a:r>
            <a:r>
              <a:rPr lang="it-IT" sz="1500" dirty="0" smtClean="0"/>
              <a:t>different </a:t>
            </a:r>
            <a:r>
              <a:rPr lang="it-IT" sz="1500" dirty="0"/>
              <a:t>level of granularity of the datasets and to handle the temporal aspects of the phone activity data. In this work </a:t>
            </a:r>
            <a:r>
              <a:rPr lang="it-IT" sz="1500" dirty="0" smtClean="0"/>
              <a:t>we </a:t>
            </a:r>
            <a:r>
              <a:rPr lang="it-IT" sz="1500" dirty="0"/>
              <a:t>lost this temporal </a:t>
            </a:r>
            <a:r>
              <a:rPr lang="it-IT" sz="1500" dirty="0" smtClean="0"/>
              <a:t>information during clustering process.</a:t>
            </a:r>
            <a:endParaRPr lang="it-IT" sz="1500" dirty="0"/>
          </a:p>
          <a:p>
            <a:endParaRPr lang="it-IT" sz="1500" dirty="0"/>
          </a:p>
          <a:p>
            <a:r>
              <a:rPr lang="it-IT" sz="1500" dirty="0"/>
              <a:t>As regards the RDF serialization,  future work will be addressed to solve the problems related to the GeoJSON-LD format.</a:t>
            </a:r>
          </a:p>
        </p:txBody>
      </p:sp>
      <p:sp>
        <p:nvSpPr>
          <p:cNvPr id="4" name="Slide Number Placeholder 3"/>
          <p:cNvSpPr>
            <a:spLocks noGrp="1"/>
          </p:cNvSpPr>
          <p:nvPr>
            <p:ph type="sldNum" sz="quarter" idx="10"/>
          </p:nvPr>
        </p:nvSpPr>
        <p:spPr/>
        <p:txBody>
          <a:bodyPr/>
          <a:lstStyle/>
          <a:p>
            <a:fld id="{F35565F2-41C0-4659-853D-0565C6A1105E}" type="slidenum">
              <a:rPr lang="it-IT" smtClean="0"/>
              <a:t>12</a:t>
            </a:fld>
            <a:endParaRPr lang="it-IT"/>
          </a:p>
        </p:txBody>
      </p:sp>
    </p:spTree>
    <p:extLst>
      <p:ext uri="{BB962C8B-B14F-4D97-AF65-F5344CB8AC3E}">
        <p14:creationId xmlns:p14="http://schemas.microsoft.com/office/powerpoint/2010/main" val="1327398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F35565F2-41C0-4659-853D-0565C6A1105E}" type="slidenum">
              <a:rPr lang="it-IT" smtClean="0"/>
              <a:t>13</a:t>
            </a:fld>
            <a:endParaRPr lang="it-IT"/>
          </a:p>
        </p:txBody>
      </p:sp>
    </p:spTree>
    <p:extLst>
      <p:ext uri="{BB962C8B-B14F-4D97-AF65-F5344CB8AC3E}">
        <p14:creationId xmlns:p14="http://schemas.microsoft.com/office/powerpoint/2010/main" val="2214049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The long term goal of our research activity is to compare </a:t>
            </a:r>
            <a:r>
              <a:rPr lang="en-US" sz="1800" dirty="0"/>
              <a:t>data related to the same city but obtained from heterogeneous sources in order to verify if they provide the same picture of the city.</a:t>
            </a:r>
          </a:p>
          <a:p>
            <a:endParaRPr lang="en-US" sz="1800" dirty="0"/>
          </a:p>
          <a:p>
            <a:r>
              <a:rPr lang="en-US" sz="1800" dirty="0"/>
              <a:t>In this way one could update a dataset, which is expensive …., with another dataset cheaper and always up to date.  </a:t>
            </a:r>
            <a:endParaRPr lang="en-US" sz="1800" dirty="0" smtClean="0"/>
          </a:p>
          <a:p>
            <a:endParaRPr lang="en-US" sz="1800" dirty="0" smtClean="0"/>
          </a:p>
          <a:p>
            <a:r>
              <a:rPr lang="en-US" sz="1800" dirty="0" smtClean="0"/>
              <a:t>More specifically the presentation target is about the comparison of two heterogeneous</a:t>
            </a:r>
            <a:r>
              <a:rPr lang="en-US" sz="1800" baseline="0" dirty="0" smtClean="0"/>
              <a:t> datasets referring to the same city Milan to discover if they have any intrinsic correlation.</a:t>
            </a:r>
            <a:endParaRPr lang="it-IT" sz="1800" dirty="0"/>
          </a:p>
        </p:txBody>
      </p:sp>
      <p:sp>
        <p:nvSpPr>
          <p:cNvPr id="4" name="Slide Number Placeholder 3"/>
          <p:cNvSpPr>
            <a:spLocks noGrp="1"/>
          </p:cNvSpPr>
          <p:nvPr>
            <p:ph type="sldNum" sz="quarter" idx="10"/>
          </p:nvPr>
        </p:nvSpPr>
        <p:spPr/>
        <p:txBody>
          <a:bodyPr/>
          <a:lstStyle/>
          <a:p>
            <a:fld id="{F35565F2-41C0-4659-853D-0565C6A1105E}" type="slidenum">
              <a:rPr lang="it-IT" smtClean="0"/>
              <a:t>2</a:t>
            </a:fld>
            <a:endParaRPr lang="it-IT"/>
          </a:p>
        </p:txBody>
      </p:sp>
    </p:spTree>
    <p:extLst>
      <p:ext uri="{BB962C8B-B14F-4D97-AF65-F5344CB8AC3E}">
        <p14:creationId xmlns:p14="http://schemas.microsoft.com/office/powerpoint/2010/main" val="415409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661">
              <a:defRPr/>
            </a:pPr>
            <a:r>
              <a:rPr lang="en-US" sz="1700" dirty="0"/>
              <a:t>The datasets we used in our research project are from telecom and </a:t>
            </a:r>
            <a:r>
              <a:rPr lang="en-US" sz="1700" dirty="0" err="1"/>
              <a:t>Istat</a:t>
            </a:r>
            <a:r>
              <a:rPr lang="en-US" sz="1700" dirty="0"/>
              <a:t>.</a:t>
            </a:r>
          </a:p>
          <a:p>
            <a:pPr defTabSz="990661">
              <a:defRPr/>
            </a:pPr>
            <a:endParaRPr lang="en-US" sz="1700" dirty="0"/>
          </a:p>
          <a:p>
            <a:pPr defTabSz="990661">
              <a:defRPr/>
            </a:pPr>
            <a:r>
              <a:rPr lang="en-US" sz="1700" dirty="0"/>
              <a:t>Telecom dataset shows the phone activity occurred in two months in the area of Milan and its surroundings. </a:t>
            </a:r>
          </a:p>
          <a:p>
            <a:pPr defTabSz="990661">
              <a:defRPr/>
            </a:pPr>
            <a:endParaRPr lang="en-US" sz="1700" dirty="0"/>
          </a:p>
          <a:p>
            <a:pPr defTabSz="990661">
              <a:defRPr/>
            </a:pPr>
            <a:r>
              <a:rPr lang="en-US" sz="1700" dirty="0"/>
              <a:t>Milan area is mapped into 10000 cells and every ten minutes, for each cell, the number of incoming/</a:t>
            </a:r>
            <a:r>
              <a:rPr lang="en-US" sz="1700" dirty="0" err="1"/>
              <a:t>outcoming</a:t>
            </a:r>
            <a:r>
              <a:rPr lang="en-US" sz="1700" dirty="0"/>
              <a:t> calls, </a:t>
            </a:r>
            <a:r>
              <a:rPr lang="en-US" sz="1700" dirty="0" smtClean="0"/>
              <a:t>text messages, </a:t>
            </a:r>
            <a:r>
              <a:rPr lang="en-US" sz="1700" dirty="0"/>
              <a:t>internet activity are recorded. </a:t>
            </a:r>
          </a:p>
          <a:p>
            <a:pPr defTabSz="990661">
              <a:defRPr/>
            </a:pPr>
            <a:endParaRPr lang="en-US" sz="1700" dirty="0"/>
          </a:p>
          <a:p>
            <a:pPr defTabSz="990661">
              <a:defRPr/>
            </a:pPr>
            <a:r>
              <a:rPr lang="en-US" sz="1700" dirty="0"/>
              <a:t>Since we had </a:t>
            </a:r>
            <a:r>
              <a:rPr lang="en-US" sz="1700" dirty="0" smtClean="0"/>
              <a:t>billions </a:t>
            </a:r>
            <a:r>
              <a:rPr lang="en-US" sz="1700" dirty="0"/>
              <a:t>of records to handle, we decided to compress data, making a footprint for each cell, like the one in the picture.  The blue line shows footprints of working days whereas the red one records the holidays. </a:t>
            </a:r>
          </a:p>
          <a:p>
            <a:pPr defTabSz="990661">
              <a:defRPr/>
            </a:pPr>
            <a:endParaRPr lang="en-US" sz="1700" dirty="0"/>
          </a:p>
          <a:p>
            <a:pPr defTabSz="990661">
              <a:defRPr/>
            </a:pPr>
            <a:r>
              <a:rPr lang="en-US" sz="1700" dirty="0"/>
              <a:t>As regards ISTAT data, we have demographic data  of each municipality. Data about population are split up by sex age and nationality</a:t>
            </a:r>
            <a:r>
              <a:rPr lang="en-US" sz="1700" dirty="0" smtClean="0"/>
              <a:t>. This is the dataset provided by the workshop challenge.</a:t>
            </a:r>
            <a:endParaRPr lang="en-US" sz="1700" dirty="0"/>
          </a:p>
          <a:p>
            <a:pPr defTabSz="990661">
              <a:defRPr/>
            </a:pPr>
            <a:endParaRPr lang="en-US" sz="1700" dirty="0"/>
          </a:p>
          <a:p>
            <a:pPr defTabSz="990661">
              <a:defRPr/>
            </a:pPr>
            <a:r>
              <a:rPr lang="en-US" sz="1700" dirty="0"/>
              <a:t>These data are </a:t>
            </a:r>
            <a:r>
              <a:rPr lang="en-US" sz="1700" dirty="0" err="1"/>
              <a:t>analysed</a:t>
            </a:r>
            <a:r>
              <a:rPr lang="en-US" sz="1700" dirty="0"/>
              <a:t> in their original format (</a:t>
            </a:r>
            <a:r>
              <a:rPr lang="en-US" sz="1700" dirty="0" err="1"/>
              <a:t>geoJSON</a:t>
            </a:r>
            <a:r>
              <a:rPr lang="en-US" sz="1700" dirty="0"/>
              <a:t> and CSV) and they are serialized in RDF only at the end of analysis process.</a:t>
            </a:r>
          </a:p>
        </p:txBody>
      </p:sp>
      <p:sp>
        <p:nvSpPr>
          <p:cNvPr id="4" name="Slide Number Placeholder 3"/>
          <p:cNvSpPr>
            <a:spLocks noGrp="1"/>
          </p:cNvSpPr>
          <p:nvPr>
            <p:ph type="sldNum" sz="quarter" idx="10"/>
          </p:nvPr>
        </p:nvSpPr>
        <p:spPr/>
        <p:txBody>
          <a:bodyPr/>
          <a:lstStyle/>
          <a:p>
            <a:fld id="{F35565F2-41C0-4659-853D-0565C6A1105E}" type="slidenum">
              <a:rPr lang="it-IT" smtClean="0"/>
              <a:t>3</a:t>
            </a:fld>
            <a:endParaRPr lang="it-IT"/>
          </a:p>
        </p:txBody>
      </p:sp>
    </p:spTree>
    <p:extLst>
      <p:ext uri="{BB962C8B-B14F-4D97-AF65-F5344CB8AC3E}">
        <p14:creationId xmlns:p14="http://schemas.microsoft.com/office/powerpoint/2010/main" val="3209429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2000" dirty="0"/>
              <a:t>As you can see, The two datasets have two </a:t>
            </a:r>
            <a:r>
              <a:rPr lang="it-IT" sz="2000" dirty="0" smtClean="0"/>
              <a:t>different spatial </a:t>
            </a:r>
            <a:r>
              <a:rPr lang="it-IT" sz="2000" dirty="0"/>
              <a:t>granularity levels: Telecom data is mapped on a grid of 10.000 squared cells of 250 m.</a:t>
            </a:r>
          </a:p>
          <a:p>
            <a:endParaRPr lang="it-IT" sz="2000" dirty="0"/>
          </a:p>
          <a:p>
            <a:r>
              <a:rPr lang="it-IT" sz="2000" dirty="0"/>
              <a:t>Whereas ISTAT data is grained more coarsely, actually data  are at a municipality level.</a:t>
            </a:r>
          </a:p>
          <a:p>
            <a:endParaRPr lang="it-IT" sz="2000" dirty="0"/>
          </a:p>
          <a:p>
            <a:r>
              <a:rPr lang="it-IT" sz="2000" dirty="0"/>
              <a:t>As there are such differnces, a pre processing phase is required in order to make data comparable</a:t>
            </a:r>
            <a:r>
              <a:rPr lang="it-IT" sz="2000" dirty="0" smtClean="0"/>
              <a:t>. </a:t>
            </a:r>
          </a:p>
          <a:p>
            <a:endParaRPr lang="it-IT" sz="2000" dirty="0" smtClean="0"/>
          </a:p>
          <a:p>
            <a:r>
              <a:rPr lang="it-IT" sz="2000" dirty="0" smtClean="0"/>
              <a:t>In particular we modified</a:t>
            </a:r>
            <a:r>
              <a:rPr lang="it-IT" sz="2000" baseline="0" dirty="0" smtClean="0"/>
              <a:t> Telecom data in order to be at the same spatial granularity of ISTAT data, the municipality level.</a:t>
            </a:r>
            <a:endParaRPr lang="it-IT" sz="2000" dirty="0"/>
          </a:p>
        </p:txBody>
      </p:sp>
      <p:sp>
        <p:nvSpPr>
          <p:cNvPr id="4" name="Slide Number Placeholder 3"/>
          <p:cNvSpPr>
            <a:spLocks noGrp="1"/>
          </p:cNvSpPr>
          <p:nvPr>
            <p:ph type="sldNum" sz="quarter" idx="10"/>
          </p:nvPr>
        </p:nvSpPr>
        <p:spPr/>
        <p:txBody>
          <a:bodyPr/>
          <a:lstStyle/>
          <a:p>
            <a:fld id="{F35565F2-41C0-4659-853D-0565C6A1105E}" type="slidenum">
              <a:rPr lang="it-IT" smtClean="0"/>
              <a:t>4</a:t>
            </a:fld>
            <a:endParaRPr lang="it-IT"/>
          </a:p>
        </p:txBody>
      </p:sp>
    </p:spTree>
    <p:extLst>
      <p:ext uri="{BB962C8B-B14F-4D97-AF65-F5344CB8AC3E}">
        <p14:creationId xmlns:p14="http://schemas.microsoft.com/office/powerpoint/2010/main" val="2332030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700" dirty="0"/>
              <a:t>After pre-processesing data, we went on with the analysis.  </a:t>
            </a:r>
          </a:p>
          <a:p>
            <a:r>
              <a:rPr lang="it-IT" sz="1700" dirty="0"/>
              <a:t>Our aim was to find is the two datasets have the same intrinsic meaning.</a:t>
            </a:r>
          </a:p>
          <a:p>
            <a:endParaRPr lang="it-IT" sz="1700" dirty="0"/>
          </a:p>
          <a:p>
            <a:r>
              <a:rPr lang="it-IT" sz="1700" dirty="0"/>
              <a:t>To do so we apply unsupervised clustering methods </a:t>
            </a:r>
            <a:r>
              <a:rPr lang="it-IT" sz="1700" dirty="0" smtClean="0"/>
              <a:t>to group data in each dataset.  In </a:t>
            </a:r>
            <a:r>
              <a:rPr lang="it-IT" sz="1700" dirty="0"/>
              <a:t>particular we used the k-means and adaptive k-means algorithms which implements both the euclidean and the cosine similarity metric</a:t>
            </a:r>
            <a:r>
              <a:rPr lang="it-IT" sz="1700" dirty="0" smtClean="0"/>
              <a:t>.</a:t>
            </a:r>
          </a:p>
          <a:p>
            <a:endParaRPr lang="it-IT" sz="1700" dirty="0" smtClean="0"/>
          </a:p>
          <a:p>
            <a:r>
              <a:rPr lang="it-IT" sz="1700" dirty="0" smtClean="0"/>
              <a:t>We then compare the two clustering results to find correlation between the two datasets.</a:t>
            </a:r>
            <a:endParaRPr lang="it-IT" sz="1700" dirty="0"/>
          </a:p>
          <a:p>
            <a:endParaRPr lang="it-IT" sz="1700" dirty="0"/>
          </a:p>
          <a:p>
            <a:r>
              <a:rPr lang="it-IT" sz="1700" dirty="0"/>
              <a:t>To validate </a:t>
            </a:r>
            <a:r>
              <a:rPr lang="it-IT" sz="1700" dirty="0" smtClean="0"/>
              <a:t>this comparison </a:t>
            </a:r>
            <a:r>
              <a:rPr lang="it-IT" sz="1700" dirty="0"/>
              <a:t>we used the Rand and Kappa </a:t>
            </a:r>
            <a:r>
              <a:rPr lang="it-IT" sz="1700" dirty="0" smtClean="0"/>
              <a:t>indexes,</a:t>
            </a:r>
            <a:r>
              <a:rPr lang="it-IT" sz="1700" baseline="0" dirty="0" smtClean="0"/>
              <a:t> </a:t>
            </a:r>
            <a:r>
              <a:rPr lang="it-IT" sz="1700" dirty="0" smtClean="0"/>
              <a:t>which are used in literature for this purpose</a:t>
            </a:r>
          </a:p>
          <a:p>
            <a:endParaRPr lang="it-IT" sz="1700" dirty="0"/>
          </a:p>
          <a:p>
            <a:r>
              <a:rPr lang="it-IT" sz="1700" dirty="0"/>
              <a:t>The closer to 1 the indexes, the stronger the correlation</a:t>
            </a:r>
          </a:p>
        </p:txBody>
      </p:sp>
      <p:sp>
        <p:nvSpPr>
          <p:cNvPr id="4" name="Slide Number Placeholder 3"/>
          <p:cNvSpPr>
            <a:spLocks noGrp="1"/>
          </p:cNvSpPr>
          <p:nvPr>
            <p:ph type="sldNum" sz="quarter" idx="10"/>
          </p:nvPr>
        </p:nvSpPr>
        <p:spPr/>
        <p:txBody>
          <a:bodyPr/>
          <a:lstStyle/>
          <a:p>
            <a:fld id="{F35565F2-41C0-4659-853D-0565C6A1105E}" type="slidenum">
              <a:rPr lang="it-IT" smtClean="0"/>
              <a:t>5</a:t>
            </a:fld>
            <a:endParaRPr lang="it-IT"/>
          </a:p>
        </p:txBody>
      </p:sp>
    </p:spTree>
    <p:extLst>
      <p:ext uri="{BB962C8B-B14F-4D97-AF65-F5344CB8AC3E}">
        <p14:creationId xmlns:p14="http://schemas.microsoft.com/office/powerpoint/2010/main" val="1845887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The aim of the first experiment was to check if there is a correlation between phone activity and the number of inhabitants of a district</a:t>
            </a:r>
            <a:r>
              <a:rPr lang="en-US" sz="1600" dirty="0" smtClean="0"/>
              <a:t>.</a:t>
            </a:r>
          </a:p>
          <a:p>
            <a:endParaRPr lang="en-US" sz="1600" dirty="0" smtClean="0"/>
          </a:p>
          <a:p>
            <a:r>
              <a:rPr lang="en-US" sz="1600" dirty="0" smtClean="0"/>
              <a:t>The two pictures in the slides show the clusters obtained on the two datasets.</a:t>
            </a:r>
          </a:p>
          <a:p>
            <a:r>
              <a:rPr lang="en-US" sz="1600" dirty="0" smtClean="0"/>
              <a:t>On the left</a:t>
            </a:r>
            <a:r>
              <a:rPr lang="en-US" sz="1600" baseline="0" dirty="0" smtClean="0"/>
              <a:t> clustering on telecom data, on the right partition of the number of inhabitants using range </a:t>
            </a:r>
            <a:r>
              <a:rPr lang="en-US" sz="1600" baseline="0" dirty="0" err="1" smtClean="0"/>
              <a:t>subsetting</a:t>
            </a:r>
            <a:r>
              <a:rPr lang="en-US" sz="1600" baseline="0" dirty="0" smtClean="0"/>
              <a:t>.</a:t>
            </a:r>
            <a:endParaRPr lang="en-US" sz="1600" dirty="0"/>
          </a:p>
          <a:p>
            <a:endParaRPr lang="en-US" sz="1600" dirty="0"/>
          </a:p>
          <a:p>
            <a:r>
              <a:rPr lang="en-US" sz="1600" dirty="0" smtClean="0"/>
              <a:t>As </a:t>
            </a:r>
            <a:r>
              <a:rPr lang="en-US" sz="1600" dirty="0"/>
              <a:t>you can see from the pictures and in the table the correlation between datasets </a:t>
            </a:r>
            <a:r>
              <a:rPr lang="en-US" sz="1600" dirty="0" smtClean="0"/>
              <a:t>is</a:t>
            </a:r>
            <a:r>
              <a:rPr lang="en-US" sz="1600" baseline="0" dirty="0" smtClean="0"/>
              <a:t> only partial</a:t>
            </a:r>
            <a:r>
              <a:rPr lang="en-US" sz="1600" dirty="0" smtClean="0"/>
              <a:t>.</a:t>
            </a:r>
            <a:endParaRPr lang="en-US" sz="1600" dirty="0"/>
          </a:p>
          <a:p>
            <a:endParaRPr lang="en-US" sz="1600" dirty="0"/>
          </a:p>
          <a:p>
            <a:r>
              <a:rPr lang="en-US" sz="1600" dirty="0"/>
              <a:t>That’s why we did another experiment in which we </a:t>
            </a:r>
            <a:r>
              <a:rPr lang="en-US" sz="1600" dirty="0" smtClean="0"/>
              <a:t>added more information to the</a:t>
            </a:r>
            <a:r>
              <a:rPr lang="en-US" sz="1600" baseline="0" dirty="0" smtClean="0"/>
              <a:t> total number of population. This additional information are </a:t>
            </a:r>
            <a:r>
              <a:rPr lang="en-US" sz="1600" dirty="0" smtClean="0"/>
              <a:t>a feature vector with</a:t>
            </a:r>
            <a:r>
              <a:rPr lang="en-US" sz="1600" baseline="0" dirty="0" smtClean="0"/>
              <a:t> the distribution of population </a:t>
            </a:r>
            <a:r>
              <a:rPr lang="en-US" sz="1600" dirty="0" smtClean="0"/>
              <a:t>divided by sex, age and nationality. </a:t>
            </a:r>
          </a:p>
          <a:p>
            <a:endParaRPr lang="it-IT" sz="1600" dirty="0"/>
          </a:p>
        </p:txBody>
      </p:sp>
      <p:sp>
        <p:nvSpPr>
          <p:cNvPr id="4" name="Slide Number Placeholder 3"/>
          <p:cNvSpPr>
            <a:spLocks noGrp="1"/>
          </p:cNvSpPr>
          <p:nvPr>
            <p:ph type="sldNum" sz="quarter" idx="10"/>
          </p:nvPr>
        </p:nvSpPr>
        <p:spPr/>
        <p:txBody>
          <a:bodyPr/>
          <a:lstStyle/>
          <a:p>
            <a:fld id="{F35565F2-41C0-4659-853D-0565C6A1105E}" type="slidenum">
              <a:rPr lang="it-IT" smtClean="0"/>
              <a:t>6</a:t>
            </a:fld>
            <a:endParaRPr lang="it-IT"/>
          </a:p>
        </p:txBody>
      </p:sp>
    </p:spTree>
    <p:extLst>
      <p:ext uri="{BB962C8B-B14F-4D97-AF65-F5344CB8AC3E}">
        <p14:creationId xmlns:p14="http://schemas.microsoft.com/office/powerpoint/2010/main" val="2993024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As this  data is multi-dimensional, we decided to use clustering algorithms to group data and the best was </a:t>
            </a:r>
            <a:r>
              <a:rPr lang="en-US" sz="1700" dirty="0" err="1"/>
              <a:t>kmeans</a:t>
            </a:r>
            <a:r>
              <a:rPr lang="en-US" sz="1700" dirty="0"/>
              <a:t> tuned with 4 classes. </a:t>
            </a:r>
          </a:p>
          <a:p>
            <a:endParaRPr lang="it-IT" sz="1700" dirty="0"/>
          </a:p>
          <a:p>
            <a:r>
              <a:rPr lang="en-US" sz="1700" dirty="0"/>
              <a:t>We had a considerable improvement in terms of Rand and Kappa indexes, which reach the values of ..  and …. By looking at the pictures you can see that the clusters are very similar. </a:t>
            </a:r>
          </a:p>
          <a:p>
            <a:endParaRPr lang="en-US" sz="1700" dirty="0"/>
          </a:p>
          <a:p>
            <a:r>
              <a:rPr lang="en-US" sz="1700" dirty="0"/>
              <a:t>At this point, we wonder if adding historical data can improve the </a:t>
            </a:r>
            <a:r>
              <a:rPr lang="en-US" sz="1700" dirty="0" smtClean="0"/>
              <a:t>correlation,</a:t>
            </a:r>
          </a:p>
          <a:p>
            <a:r>
              <a:rPr lang="en-US" sz="1700" dirty="0" smtClean="0"/>
              <a:t>I mean to verify</a:t>
            </a:r>
            <a:r>
              <a:rPr lang="en-US" sz="1700" baseline="0" dirty="0" smtClean="0"/>
              <a:t> if adding information about the temporal dynamic improve the correlation</a:t>
            </a:r>
            <a:r>
              <a:rPr lang="en-US" sz="1700" dirty="0" smtClean="0"/>
              <a:t>.</a:t>
            </a:r>
            <a:endParaRPr lang="it-IT" sz="1700" dirty="0"/>
          </a:p>
        </p:txBody>
      </p:sp>
      <p:sp>
        <p:nvSpPr>
          <p:cNvPr id="4" name="Slide Number Placeholder 3"/>
          <p:cNvSpPr>
            <a:spLocks noGrp="1"/>
          </p:cNvSpPr>
          <p:nvPr>
            <p:ph type="sldNum" sz="quarter" idx="10"/>
          </p:nvPr>
        </p:nvSpPr>
        <p:spPr/>
        <p:txBody>
          <a:bodyPr/>
          <a:lstStyle/>
          <a:p>
            <a:fld id="{F35565F2-41C0-4659-853D-0565C6A1105E}" type="slidenum">
              <a:rPr lang="it-IT" smtClean="0"/>
              <a:t>7</a:t>
            </a:fld>
            <a:endParaRPr lang="it-IT"/>
          </a:p>
        </p:txBody>
      </p:sp>
    </p:spTree>
    <p:extLst>
      <p:ext uri="{BB962C8B-B14F-4D97-AF65-F5344CB8AC3E}">
        <p14:creationId xmlns:p14="http://schemas.microsoft.com/office/powerpoint/2010/main" val="2685636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So we added the 2001 </a:t>
            </a:r>
            <a:r>
              <a:rPr lang="en-US" sz="2000" dirty="0" err="1"/>
              <a:t>istat</a:t>
            </a:r>
            <a:r>
              <a:rPr lang="en-US" sz="2000" dirty="0"/>
              <a:t> demographic data to the 2011 data. </a:t>
            </a:r>
          </a:p>
          <a:p>
            <a:r>
              <a:rPr lang="en-US" sz="2000" dirty="0"/>
              <a:t>And the results obtained are the same as the previous experiment in terms of both Rand and Kappa coefficients and in terms of clusters created.</a:t>
            </a:r>
          </a:p>
          <a:p>
            <a:endParaRPr lang="en-US" sz="2000" dirty="0"/>
          </a:p>
          <a:p>
            <a:r>
              <a:rPr lang="en-US" sz="2000" dirty="0"/>
              <a:t>Summing up, there might exists a correlation between phone activity data and population</a:t>
            </a:r>
            <a:r>
              <a:rPr lang="en-US" sz="2000" dirty="0" smtClean="0"/>
              <a:t>. </a:t>
            </a:r>
          </a:p>
          <a:p>
            <a:endParaRPr lang="en-US" sz="2000" dirty="0" smtClean="0"/>
          </a:p>
          <a:p>
            <a:r>
              <a:rPr lang="en-US" sz="2000" dirty="0" smtClean="0"/>
              <a:t>The center of Milan is different from the other part</a:t>
            </a:r>
            <a:r>
              <a:rPr lang="en-US" sz="2000" baseline="0" dirty="0" smtClean="0"/>
              <a:t> of the city which are the green areas.</a:t>
            </a:r>
          </a:p>
          <a:p>
            <a:r>
              <a:rPr lang="en-US" sz="2000" baseline="0" dirty="0" smtClean="0"/>
              <a:t>Outside there are all the other municipalities of the surrounding (violet and orange groups)</a:t>
            </a:r>
            <a:endParaRPr lang="it-IT" sz="2000" dirty="0"/>
          </a:p>
        </p:txBody>
      </p:sp>
      <p:sp>
        <p:nvSpPr>
          <p:cNvPr id="4" name="Slide Number Placeholder 3"/>
          <p:cNvSpPr>
            <a:spLocks noGrp="1"/>
          </p:cNvSpPr>
          <p:nvPr>
            <p:ph type="sldNum" sz="quarter" idx="10"/>
          </p:nvPr>
        </p:nvSpPr>
        <p:spPr/>
        <p:txBody>
          <a:bodyPr/>
          <a:lstStyle/>
          <a:p>
            <a:fld id="{F35565F2-41C0-4659-853D-0565C6A1105E}" type="slidenum">
              <a:rPr lang="it-IT" smtClean="0"/>
              <a:t>8</a:t>
            </a:fld>
            <a:endParaRPr lang="it-IT"/>
          </a:p>
        </p:txBody>
      </p:sp>
    </p:spTree>
    <p:extLst>
      <p:ext uri="{BB962C8B-B14F-4D97-AF65-F5344CB8AC3E}">
        <p14:creationId xmlns:p14="http://schemas.microsoft.com/office/powerpoint/2010/main" val="206407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t>After clustering our data , we focused </a:t>
            </a:r>
            <a:r>
              <a:rPr lang="en-US" sz="1500" dirty="0" smtClean="0"/>
              <a:t>our </a:t>
            </a:r>
            <a:r>
              <a:rPr lang="en-US" sz="1500" dirty="0"/>
              <a:t>attention on the serialization of our clustering results.</a:t>
            </a:r>
          </a:p>
          <a:p>
            <a:endParaRPr lang="en-US" sz="1500" dirty="0"/>
          </a:p>
          <a:p>
            <a:r>
              <a:rPr lang="en-US" sz="1500" dirty="0"/>
              <a:t>As regards the geospatial/</a:t>
            </a:r>
            <a:r>
              <a:rPr lang="en-US" sz="1500" dirty="0" err="1"/>
              <a:t>geagraphic</a:t>
            </a:r>
            <a:r>
              <a:rPr lang="en-US" sz="1500" dirty="0"/>
              <a:t> aspect of data we are able to present our data in the </a:t>
            </a:r>
            <a:r>
              <a:rPr lang="en-US" sz="1500" dirty="0" err="1"/>
              <a:t>GeoJSON</a:t>
            </a:r>
            <a:r>
              <a:rPr lang="en-US" sz="1500" dirty="0"/>
              <a:t> format, which is the standard for geographical information</a:t>
            </a:r>
            <a:r>
              <a:rPr lang="en-US" sz="1500" dirty="0" smtClean="0"/>
              <a:t>.  This is also</a:t>
            </a:r>
            <a:r>
              <a:rPr lang="en-US" sz="1500" baseline="0" dirty="0" smtClean="0"/>
              <a:t> the standard we used to plot the maps of the previous slides. </a:t>
            </a:r>
          </a:p>
          <a:p>
            <a:endParaRPr lang="en-US" sz="1500" dirty="0"/>
          </a:p>
          <a:p>
            <a:r>
              <a:rPr lang="en-US" sz="1500" dirty="0"/>
              <a:t>Whereas as regards the serialization to RDF format, we successfully used the RDF Data Cube vocabulary to describe clustering </a:t>
            </a:r>
            <a:r>
              <a:rPr lang="en-US" sz="1500" dirty="0" smtClean="0"/>
              <a:t>results.</a:t>
            </a:r>
            <a:r>
              <a:rPr lang="en-US" sz="1500" baseline="0" dirty="0" smtClean="0"/>
              <a:t> We add in the definition of Observation the concepts of clustering algorithms and number of cluster</a:t>
            </a:r>
            <a:r>
              <a:rPr lang="en-US" sz="1500" dirty="0" smtClean="0"/>
              <a:t>. </a:t>
            </a:r>
            <a:endParaRPr lang="en-US" sz="1500" dirty="0"/>
          </a:p>
          <a:p>
            <a:r>
              <a:rPr lang="en-US" sz="1500" dirty="0"/>
              <a:t> </a:t>
            </a:r>
          </a:p>
          <a:p>
            <a:pPr defTabSz="990661"/>
            <a:r>
              <a:rPr lang="en-US" sz="1500" dirty="0"/>
              <a:t>At this point we would like to merge the two approaches in order to take advantage both of the geographical format </a:t>
            </a:r>
            <a:r>
              <a:rPr lang="en-US" sz="1500" dirty="0" err="1"/>
              <a:t>geoJSON</a:t>
            </a:r>
            <a:r>
              <a:rPr lang="en-US" sz="1500" dirty="0"/>
              <a:t> and the advantages of using Linked data. </a:t>
            </a:r>
          </a:p>
          <a:p>
            <a:pPr defTabSz="990661"/>
            <a:r>
              <a:rPr lang="en-US" sz="1500" dirty="0"/>
              <a:t>To do so we try to </a:t>
            </a:r>
            <a:r>
              <a:rPr lang="en-US" sz="1500" dirty="0" smtClean="0"/>
              <a:t>enrich  </a:t>
            </a:r>
            <a:r>
              <a:rPr lang="en-US" sz="1500" dirty="0" err="1" smtClean="0"/>
              <a:t>GeoJSON</a:t>
            </a:r>
            <a:r>
              <a:rPr lang="en-US" sz="1500" dirty="0" smtClean="0"/>
              <a:t> with the power of</a:t>
            </a:r>
            <a:r>
              <a:rPr lang="en-US" sz="1500" baseline="0" dirty="0" smtClean="0"/>
              <a:t> </a:t>
            </a:r>
            <a:r>
              <a:rPr lang="en-US" sz="1500" dirty="0" smtClean="0"/>
              <a:t>JSON-LD.</a:t>
            </a:r>
            <a:endParaRPr lang="en-US" sz="1500" dirty="0"/>
          </a:p>
        </p:txBody>
      </p:sp>
      <p:sp>
        <p:nvSpPr>
          <p:cNvPr id="4" name="Slide Number Placeholder 3"/>
          <p:cNvSpPr>
            <a:spLocks noGrp="1"/>
          </p:cNvSpPr>
          <p:nvPr>
            <p:ph type="sldNum" sz="quarter" idx="10"/>
          </p:nvPr>
        </p:nvSpPr>
        <p:spPr/>
        <p:txBody>
          <a:bodyPr/>
          <a:lstStyle/>
          <a:p>
            <a:fld id="{F35565F2-41C0-4659-853D-0565C6A1105E}" type="slidenum">
              <a:rPr lang="it-IT" smtClean="0"/>
              <a:t>9</a:t>
            </a:fld>
            <a:endParaRPr lang="it-IT"/>
          </a:p>
        </p:txBody>
      </p:sp>
    </p:spTree>
    <p:extLst>
      <p:ext uri="{BB962C8B-B14F-4D97-AF65-F5344CB8AC3E}">
        <p14:creationId xmlns:p14="http://schemas.microsoft.com/office/powerpoint/2010/main" val="263651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it-IT"/>
          </a:p>
        </p:txBody>
      </p:sp>
      <p:sp>
        <p:nvSpPr>
          <p:cNvPr id="4" name="Date Placeholder 3"/>
          <p:cNvSpPr>
            <a:spLocks noGrp="1"/>
          </p:cNvSpPr>
          <p:nvPr>
            <p:ph type="dt" sz="half" idx="10"/>
          </p:nvPr>
        </p:nvSpPr>
        <p:spPr/>
        <p:txBody>
          <a:bodyPr/>
          <a:lstStyle/>
          <a:p>
            <a:fld id="{B882B787-934A-4686-8314-975F2D0AFE2A}" type="datetime1">
              <a:rPr lang="it-IT" smtClean="0"/>
              <a:t>19/10/2014</a:t>
            </a:fld>
            <a:endParaRPr lang="it-IT"/>
          </a:p>
        </p:txBody>
      </p:sp>
      <p:sp>
        <p:nvSpPr>
          <p:cNvPr id="5" name="Footer Placeholder 4"/>
          <p:cNvSpPr>
            <a:spLocks noGrp="1"/>
          </p:cNvSpPr>
          <p:nvPr>
            <p:ph type="ftr" sz="quarter" idx="11"/>
          </p:nvPr>
        </p:nvSpPr>
        <p:spPr/>
        <p:txBody>
          <a:bodyPr/>
          <a:lstStyle/>
          <a:p>
            <a:r>
              <a:rPr lang="it-IT" smtClean="0"/>
              <a:t>Semantic Statistics - ISWC 2014 - Riva del Garda, Italy</a:t>
            </a:r>
            <a:endParaRPr lang="it-IT"/>
          </a:p>
        </p:txBody>
      </p:sp>
      <p:sp>
        <p:nvSpPr>
          <p:cNvPr id="6" name="Slide Number Placeholder 5"/>
          <p:cNvSpPr>
            <a:spLocks noGrp="1"/>
          </p:cNvSpPr>
          <p:nvPr>
            <p:ph type="sldNum" sz="quarter" idx="12"/>
          </p:nvPr>
        </p:nvSpPr>
        <p:spPr/>
        <p:txBody>
          <a:bodyPr/>
          <a:lstStyle/>
          <a:p>
            <a:fld id="{ABA4A42A-52BD-45F0-BF90-A51C44767E54}" type="slidenum">
              <a:rPr lang="it-IT" smtClean="0"/>
              <a:t>‹#›</a:t>
            </a:fld>
            <a:endParaRPr lang="it-IT"/>
          </a:p>
        </p:txBody>
      </p:sp>
    </p:spTree>
    <p:extLst>
      <p:ext uri="{BB962C8B-B14F-4D97-AF65-F5344CB8AC3E}">
        <p14:creationId xmlns:p14="http://schemas.microsoft.com/office/powerpoint/2010/main" val="884563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Date Placeholder 3"/>
          <p:cNvSpPr>
            <a:spLocks noGrp="1"/>
          </p:cNvSpPr>
          <p:nvPr>
            <p:ph type="dt" sz="half" idx="10"/>
          </p:nvPr>
        </p:nvSpPr>
        <p:spPr/>
        <p:txBody>
          <a:bodyPr/>
          <a:lstStyle/>
          <a:p>
            <a:fld id="{6F4A4F7D-A0B1-4D8B-AEE9-26ED207CB62C}" type="datetime1">
              <a:rPr lang="it-IT" smtClean="0"/>
              <a:t>19/10/2014</a:t>
            </a:fld>
            <a:endParaRPr lang="it-IT"/>
          </a:p>
        </p:txBody>
      </p:sp>
      <p:sp>
        <p:nvSpPr>
          <p:cNvPr id="5" name="Footer Placeholder 4"/>
          <p:cNvSpPr>
            <a:spLocks noGrp="1"/>
          </p:cNvSpPr>
          <p:nvPr>
            <p:ph type="ftr" sz="quarter" idx="11"/>
          </p:nvPr>
        </p:nvSpPr>
        <p:spPr/>
        <p:txBody>
          <a:bodyPr/>
          <a:lstStyle/>
          <a:p>
            <a:r>
              <a:rPr lang="it-IT" smtClean="0"/>
              <a:t>Semantic Statistics - ISWC 2014 - Riva del Garda, Italy</a:t>
            </a:r>
            <a:endParaRPr lang="it-IT"/>
          </a:p>
        </p:txBody>
      </p:sp>
      <p:sp>
        <p:nvSpPr>
          <p:cNvPr id="6" name="Slide Number Placeholder 5"/>
          <p:cNvSpPr>
            <a:spLocks noGrp="1"/>
          </p:cNvSpPr>
          <p:nvPr>
            <p:ph type="sldNum" sz="quarter" idx="12"/>
          </p:nvPr>
        </p:nvSpPr>
        <p:spPr/>
        <p:txBody>
          <a:bodyPr/>
          <a:lstStyle/>
          <a:p>
            <a:fld id="{ABA4A42A-52BD-45F0-BF90-A51C44767E54}" type="slidenum">
              <a:rPr lang="it-IT" smtClean="0"/>
              <a:t>‹#›</a:t>
            </a:fld>
            <a:endParaRPr lang="it-IT"/>
          </a:p>
        </p:txBody>
      </p:sp>
    </p:spTree>
    <p:extLst>
      <p:ext uri="{BB962C8B-B14F-4D97-AF65-F5344CB8AC3E}">
        <p14:creationId xmlns:p14="http://schemas.microsoft.com/office/powerpoint/2010/main" val="99735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it-I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Date Placeholder 3"/>
          <p:cNvSpPr>
            <a:spLocks noGrp="1"/>
          </p:cNvSpPr>
          <p:nvPr>
            <p:ph type="dt" sz="half" idx="10"/>
          </p:nvPr>
        </p:nvSpPr>
        <p:spPr/>
        <p:txBody>
          <a:bodyPr/>
          <a:lstStyle/>
          <a:p>
            <a:fld id="{22B1028F-DB5B-425E-A69E-9E28B5D3B6F2}" type="datetime1">
              <a:rPr lang="it-IT" smtClean="0"/>
              <a:t>19/10/2014</a:t>
            </a:fld>
            <a:endParaRPr lang="it-IT"/>
          </a:p>
        </p:txBody>
      </p:sp>
      <p:sp>
        <p:nvSpPr>
          <p:cNvPr id="5" name="Footer Placeholder 4"/>
          <p:cNvSpPr>
            <a:spLocks noGrp="1"/>
          </p:cNvSpPr>
          <p:nvPr>
            <p:ph type="ftr" sz="quarter" idx="11"/>
          </p:nvPr>
        </p:nvSpPr>
        <p:spPr/>
        <p:txBody>
          <a:bodyPr/>
          <a:lstStyle/>
          <a:p>
            <a:r>
              <a:rPr lang="it-IT" smtClean="0"/>
              <a:t>Semantic Statistics - ISWC 2014 - Riva del Garda, Italy</a:t>
            </a:r>
            <a:endParaRPr lang="it-IT"/>
          </a:p>
        </p:txBody>
      </p:sp>
      <p:sp>
        <p:nvSpPr>
          <p:cNvPr id="6" name="Slide Number Placeholder 5"/>
          <p:cNvSpPr>
            <a:spLocks noGrp="1"/>
          </p:cNvSpPr>
          <p:nvPr>
            <p:ph type="sldNum" sz="quarter" idx="12"/>
          </p:nvPr>
        </p:nvSpPr>
        <p:spPr/>
        <p:txBody>
          <a:bodyPr/>
          <a:lstStyle/>
          <a:p>
            <a:fld id="{ABA4A42A-52BD-45F0-BF90-A51C44767E54}" type="slidenum">
              <a:rPr lang="it-IT" smtClean="0"/>
              <a:t>‹#›</a:t>
            </a:fld>
            <a:endParaRPr lang="it-IT"/>
          </a:p>
        </p:txBody>
      </p:sp>
    </p:spTree>
    <p:extLst>
      <p:ext uri="{BB962C8B-B14F-4D97-AF65-F5344CB8AC3E}">
        <p14:creationId xmlns:p14="http://schemas.microsoft.com/office/powerpoint/2010/main" val="747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t-IT"/>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Date Placeholder 3"/>
          <p:cNvSpPr>
            <a:spLocks noGrp="1"/>
          </p:cNvSpPr>
          <p:nvPr>
            <p:ph type="dt" sz="half" idx="10"/>
          </p:nvPr>
        </p:nvSpPr>
        <p:spPr/>
        <p:txBody>
          <a:bodyPr/>
          <a:lstStyle/>
          <a:p>
            <a:fld id="{B6CC15A2-C4F0-4497-8ADC-21D65F48D19F}" type="datetime1">
              <a:rPr lang="it-IT" smtClean="0"/>
              <a:t>19/10/2014</a:t>
            </a:fld>
            <a:endParaRPr lang="it-IT"/>
          </a:p>
        </p:txBody>
      </p:sp>
      <p:sp>
        <p:nvSpPr>
          <p:cNvPr id="5" name="Footer Placeholder 4"/>
          <p:cNvSpPr>
            <a:spLocks noGrp="1"/>
          </p:cNvSpPr>
          <p:nvPr>
            <p:ph type="ftr" sz="quarter" idx="11"/>
          </p:nvPr>
        </p:nvSpPr>
        <p:spPr/>
        <p:txBody>
          <a:bodyPr/>
          <a:lstStyle/>
          <a:p>
            <a:r>
              <a:rPr lang="it-IT" smtClean="0"/>
              <a:t>Semantic Statistics - ISWC 2014 - Riva del Garda, Italy</a:t>
            </a:r>
            <a:endParaRPr lang="it-IT"/>
          </a:p>
        </p:txBody>
      </p:sp>
      <p:sp>
        <p:nvSpPr>
          <p:cNvPr id="6" name="Slide Number Placeholder 5"/>
          <p:cNvSpPr>
            <a:spLocks noGrp="1"/>
          </p:cNvSpPr>
          <p:nvPr>
            <p:ph type="sldNum" sz="quarter" idx="12"/>
          </p:nvPr>
        </p:nvSpPr>
        <p:spPr/>
        <p:txBody>
          <a:bodyPr/>
          <a:lstStyle/>
          <a:p>
            <a:fld id="{ABA4A42A-52BD-45F0-BF90-A51C44767E54}" type="slidenum">
              <a:rPr lang="it-IT" smtClean="0"/>
              <a:t>‹#›</a:t>
            </a:fld>
            <a:endParaRPr lang="it-IT"/>
          </a:p>
        </p:txBody>
      </p:sp>
    </p:spTree>
    <p:extLst>
      <p:ext uri="{BB962C8B-B14F-4D97-AF65-F5344CB8AC3E}">
        <p14:creationId xmlns:p14="http://schemas.microsoft.com/office/powerpoint/2010/main" val="225995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it-I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4F53CB-6C50-409B-B510-130D67F1DBF6}" type="datetime1">
              <a:rPr lang="it-IT" smtClean="0"/>
              <a:t>19/10/2014</a:t>
            </a:fld>
            <a:endParaRPr lang="it-IT"/>
          </a:p>
        </p:txBody>
      </p:sp>
      <p:sp>
        <p:nvSpPr>
          <p:cNvPr id="5" name="Footer Placeholder 4"/>
          <p:cNvSpPr>
            <a:spLocks noGrp="1"/>
          </p:cNvSpPr>
          <p:nvPr>
            <p:ph type="ftr" sz="quarter" idx="11"/>
          </p:nvPr>
        </p:nvSpPr>
        <p:spPr/>
        <p:txBody>
          <a:bodyPr/>
          <a:lstStyle/>
          <a:p>
            <a:r>
              <a:rPr lang="it-IT" smtClean="0"/>
              <a:t>Semantic Statistics - ISWC 2014 - Riva del Garda, Italy</a:t>
            </a:r>
            <a:endParaRPr lang="it-IT"/>
          </a:p>
        </p:txBody>
      </p:sp>
      <p:sp>
        <p:nvSpPr>
          <p:cNvPr id="6" name="Slide Number Placeholder 5"/>
          <p:cNvSpPr>
            <a:spLocks noGrp="1"/>
          </p:cNvSpPr>
          <p:nvPr>
            <p:ph type="sldNum" sz="quarter" idx="12"/>
          </p:nvPr>
        </p:nvSpPr>
        <p:spPr/>
        <p:txBody>
          <a:bodyPr/>
          <a:lstStyle/>
          <a:p>
            <a:fld id="{ABA4A42A-52BD-45F0-BF90-A51C44767E54}" type="slidenum">
              <a:rPr lang="it-IT" smtClean="0"/>
              <a:t>‹#›</a:t>
            </a:fld>
            <a:endParaRPr lang="it-IT"/>
          </a:p>
        </p:txBody>
      </p:sp>
    </p:spTree>
    <p:extLst>
      <p:ext uri="{BB962C8B-B14F-4D97-AF65-F5344CB8AC3E}">
        <p14:creationId xmlns:p14="http://schemas.microsoft.com/office/powerpoint/2010/main" val="228380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t-IT"/>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5" name="Date Placeholder 4"/>
          <p:cNvSpPr>
            <a:spLocks noGrp="1"/>
          </p:cNvSpPr>
          <p:nvPr>
            <p:ph type="dt" sz="half" idx="10"/>
          </p:nvPr>
        </p:nvSpPr>
        <p:spPr/>
        <p:txBody>
          <a:bodyPr/>
          <a:lstStyle/>
          <a:p>
            <a:fld id="{A51B735D-7E0C-4663-9153-DF0A3A63AF47}" type="datetime1">
              <a:rPr lang="it-IT" smtClean="0"/>
              <a:t>19/10/2014</a:t>
            </a:fld>
            <a:endParaRPr lang="it-IT"/>
          </a:p>
        </p:txBody>
      </p:sp>
      <p:sp>
        <p:nvSpPr>
          <p:cNvPr id="6" name="Footer Placeholder 5"/>
          <p:cNvSpPr>
            <a:spLocks noGrp="1"/>
          </p:cNvSpPr>
          <p:nvPr>
            <p:ph type="ftr" sz="quarter" idx="11"/>
          </p:nvPr>
        </p:nvSpPr>
        <p:spPr/>
        <p:txBody>
          <a:bodyPr/>
          <a:lstStyle/>
          <a:p>
            <a:r>
              <a:rPr lang="it-IT" smtClean="0"/>
              <a:t>Semantic Statistics - ISWC 2014 - Riva del Garda, Italy</a:t>
            </a:r>
            <a:endParaRPr lang="it-IT"/>
          </a:p>
        </p:txBody>
      </p:sp>
      <p:sp>
        <p:nvSpPr>
          <p:cNvPr id="7" name="Slide Number Placeholder 6"/>
          <p:cNvSpPr>
            <a:spLocks noGrp="1"/>
          </p:cNvSpPr>
          <p:nvPr>
            <p:ph type="sldNum" sz="quarter" idx="12"/>
          </p:nvPr>
        </p:nvSpPr>
        <p:spPr/>
        <p:txBody>
          <a:bodyPr/>
          <a:lstStyle/>
          <a:p>
            <a:fld id="{ABA4A42A-52BD-45F0-BF90-A51C44767E54}" type="slidenum">
              <a:rPr lang="it-IT" smtClean="0"/>
              <a:t>‹#›</a:t>
            </a:fld>
            <a:endParaRPr lang="it-IT"/>
          </a:p>
        </p:txBody>
      </p:sp>
    </p:spTree>
    <p:extLst>
      <p:ext uri="{BB962C8B-B14F-4D97-AF65-F5344CB8AC3E}">
        <p14:creationId xmlns:p14="http://schemas.microsoft.com/office/powerpoint/2010/main" val="372850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it-I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7" name="Date Placeholder 6"/>
          <p:cNvSpPr>
            <a:spLocks noGrp="1"/>
          </p:cNvSpPr>
          <p:nvPr>
            <p:ph type="dt" sz="half" idx="10"/>
          </p:nvPr>
        </p:nvSpPr>
        <p:spPr/>
        <p:txBody>
          <a:bodyPr/>
          <a:lstStyle/>
          <a:p>
            <a:fld id="{00342C4C-CB35-47D1-98F1-0211F316ED54}" type="datetime1">
              <a:rPr lang="it-IT" smtClean="0"/>
              <a:t>19/10/2014</a:t>
            </a:fld>
            <a:endParaRPr lang="it-IT"/>
          </a:p>
        </p:txBody>
      </p:sp>
      <p:sp>
        <p:nvSpPr>
          <p:cNvPr id="8" name="Footer Placeholder 7"/>
          <p:cNvSpPr>
            <a:spLocks noGrp="1"/>
          </p:cNvSpPr>
          <p:nvPr>
            <p:ph type="ftr" sz="quarter" idx="11"/>
          </p:nvPr>
        </p:nvSpPr>
        <p:spPr/>
        <p:txBody>
          <a:bodyPr/>
          <a:lstStyle/>
          <a:p>
            <a:r>
              <a:rPr lang="it-IT" smtClean="0"/>
              <a:t>Semantic Statistics - ISWC 2014 - Riva del Garda, Italy</a:t>
            </a:r>
            <a:endParaRPr lang="it-IT"/>
          </a:p>
        </p:txBody>
      </p:sp>
      <p:sp>
        <p:nvSpPr>
          <p:cNvPr id="9" name="Slide Number Placeholder 8"/>
          <p:cNvSpPr>
            <a:spLocks noGrp="1"/>
          </p:cNvSpPr>
          <p:nvPr>
            <p:ph type="sldNum" sz="quarter" idx="12"/>
          </p:nvPr>
        </p:nvSpPr>
        <p:spPr/>
        <p:txBody>
          <a:bodyPr/>
          <a:lstStyle/>
          <a:p>
            <a:fld id="{ABA4A42A-52BD-45F0-BF90-A51C44767E54}" type="slidenum">
              <a:rPr lang="it-IT" smtClean="0"/>
              <a:t>‹#›</a:t>
            </a:fld>
            <a:endParaRPr lang="it-IT"/>
          </a:p>
        </p:txBody>
      </p:sp>
    </p:spTree>
    <p:extLst>
      <p:ext uri="{BB962C8B-B14F-4D97-AF65-F5344CB8AC3E}">
        <p14:creationId xmlns:p14="http://schemas.microsoft.com/office/powerpoint/2010/main" val="3892761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t-IT"/>
          </a:p>
        </p:txBody>
      </p:sp>
      <p:sp>
        <p:nvSpPr>
          <p:cNvPr id="3" name="Date Placeholder 2"/>
          <p:cNvSpPr>
            <a:spLocks noGrp="1"/>
          </p:cNvSpPr>
          <p:nvPr>
            <p:ph type="dt" sz="half" idx="10"/>
          </p:nvPr>
        </p:nvSpPr>
        <p:spPr/>
        <p:txBody>
          <a:bodyPr/>
          <a:lstStyle/>
          <a:p>
            <a:fld id="{68798BAC-49A6-41C5-B760-A44A3A822E33}" type="datetime1">
              <a:rPr lang="it-IT" smtClean="0"/>
              <a:t>19/10/2014</a:t>
            </a:fld>
            <a:endParaRPr lang="it-IT"/>
          </a:p>
        </p:txBody>
      </p:sp>
      <p:sp>
        <p:nvSpPr>
          <p:cNvPr id="4" name="Footer Placeholder 3"/>
          <p:cNvSpPr>
            <a:spLocks noGrp="1"/>
          </p:cNvSpPr>
          <p:nvPr>
            <p:ph type="ftr" sz="quarter" idx="11"/>
          </p:nvPr>
        </p:nvSpPr>
        <p:spPr/>
        <p:txBody>
          <a:bodyPr/>
          <a:lstStyle/>
          <a:p>
            <a:r>
              <a:rPr lang="it-IT" smtClean="0"/>
              <a:t>Semantic Statistics - ISWC 2014 - Riva del Garda, Italy</a:t>
            </a:r>
            <a:endParaRPr lang="it-IT"/>
          </a:p>
        </p:txBody>
      </p:sp>
      <p:sp>
        <p:nvSpPr>
          <p:cNvPr id="5" name="Slide Number Placeholder 4"/>
          <p:cNvSpPr>
            <a:spLocks noGrp="1"/>
          </p:cNvSpPr>
          <p:nvPr>
            <p:ph type="sldNum" sz="quarter" idx="12"/>
          </p:nvPr>
        </p:nvSpPr>
        <p:spPr/>
        <p:txBody>
          <a:bodyPr/>
          <a:lstStyle/>
          <a:p>
            <a:fld id="{ABA4A42A-52BD-45F0-BF90-A51C44767E54}" type="slidenum">
              <a:rPr lang="it-IT" smtClean="0"/>
              <a:t>‹#›</a:t>
            </a:fld>
            <a:endParaRPr lang="it-IT"/>
          </a:p>
        </p:txBody>
      </p:sp>
    </p:spTree>
    <p:extLst>
      <p:ext uri="{BB962C8B-B14F-4D97-AF65-F5344CB8AC3E}">
        <p14:creationId xmlns:p14="http://schemas.microsoft.com/office/powerpoint/2010/main" val="692670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712CD7-FB65-42EB-9C19-96E4D6AB7023}" type="datetime1">
              <a:rPr lang="it-IT" smtClean="0"/>
              <a:t>19/10/2014</a:t>
            </a:fld>
            <a:endParaRPr lang="it-IT"/>
          </a:p>
        </p:txBody>
      </p:sp>
      <p:sp>
        <p:nvSpPr>
          <p:cNvPr id="3" name="Footer Placeholder 2"/>
          <p:cNvSpPr>
            <a:spLocks noGrp="1"/>
          </p:cNvSpPr>
          <p:nvPr>
            <p:ph type="ftr" sz="quarter" idx="11"/>
          </p:nvPr>
        </p:nvSpPr>
        <p:spPr/>
        <p:txBody>
          <a:bodyPr/>
          <a:lstStyle/>
          <a:p>
            <a:r>
              <a:rPr lang="it-IT" smtClean="0"/>
              <a:t>Semantic Statistics - ISWC 2014 - Riva del Garda, Italy</a:t>
            </a:r>
            <a:endParaRPr lang="it-IT"/>
          </a:p>
        </p:txBody>
      </p:sp>
      <p:sp>
        <p:nvSpPr>
          <p:cNvPr id="4" name="Slide Number Placeholder 3"/>
          <p:cNvSpPr>
            <a:spLocks noGrp="1"/>
          </p:cNvSpPr>
          <p:nvPr>
            <p:ph type="sldNum" sz="quarter" idx="12"/>
          </p:nvPr>
        </p:nvSpPr>
        <p:spPr/>
        <p:txBody>
          <a:bodyPr/>
          <a:lstStyle/>
          <a:p>
            <a:fld id="{ABA4A42A-52BD-45F0-BF90-A51C44767E54}" type="slidenum">
              <a:rPr lang="it-IT" smtClean="0"/>
              <a:t>‹#›</a:t>
            </a:fld>
            <a:endParaRPr lang="it-IT"/>
          </a:p>
        </p:txBody>
      </p:sp>
    </p:spTree>
    <p:extLst>
      <p:ext uri="{BB962C8B-B14F-4D97-AF65-F5344CB8AC3E}">
        <p14:creationId xmlns:p14="http://schemas.microsoft.com/office/powerpoint/2010/main" val="20207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t-I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B2CE97-DF28-4036-8095-5CFBC5DB4CC6}" type="datetime1">
              <a:rPr lang="it-IT" smtClean="0"/>
              <a:t>19/10/2014</a:t>
            </a:fld>
            <a:endParaRPr lang="it-IT"/>
          </a:p>
        </p:txBody>
      </p:sp>
      <p:sp>
        <p:nvSpPr>
          <p:cNvPr id="6" name="Footer Placeholder 5"/>
          <p:cNvSpPr>
            <a:spLocks noGrp="1"/>
          </p:cNvSpPr>
          <p:nvPr>
            <p:ph type="ftr" sz="quarter" idx="11"/>
          </p:nvPr>
        </p:nvSpPr>
        <p:spPr/>
        <p:txBody>
          <a:bodyPr/>
          <a:lstStyle/>
          <a:p>
            <a:r>
              <a:rPr lang="it-IT" smtClean="0"/>
              <a:t>Semantic Statistics - ISWC 2014 - Riva del Garda, Italy</a:t>
            </a:r>
            <a:endParaRPr lang="it-IT"/>
          </a:p>
        </p:txBody>
      </p:sp>
      <p:sp>
        <p:nvSpPr>
          <p:cNvPr id="7" name="Slide Number Placeholder 6"/>
          <p:cNvSpPr>
            <a:spLocks noGrp="1"/>
          </p:cNvSpPr>
          <p:nvPr>
            <p:ph type="sldNum" sz="quarter" idx="12"/>
          </p:nvPr>
        </p:nvSpPr>
        <p:spPr/>
        <p:txBody>
          <a:bodyPr/>
          <a:lstStyle/>
          <a:p>
            <a:fld id="{ABA4A42A-52BD-45F0-BF90-A51C44767E54}" type="slidenum">
              <a:rPr lang="it-IT" smtClean="0"/>
              <a:t>‹#›</a:t>
            </a:fld>
            <a:endParaRPr lang="it-IT"/>
          </a:p>
        </p:txBody>
      </p:sp>
    </p:spTree>
    <p:extLst>
      <p:ext uri="{BB962C8B-B14F-4D97-AF65-F5344CB8AC3E}">
        <p14:creationId xmlns:p14="http://schemas.microsoft.com/office/powerpoint/2010/main" val="1437562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t-I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15BA9-19F9-49AA-A3AC-EE8014CBAF24}" type="datetime1">
              <a:rPr lang="it-IT" smtClean="0"/>
              <a:t>19/10/2014</a:t>
            </a:fld>
            <a:endParaRPr lang="it-IT"/>
          </a:p>
        </p:txBody>
      </p:sp>
      <p:sp>
        <p:nvSpPr>
          <p:cNvPr id="6" name="Footer Placeholder 5"/>
          <p:cNvSpPr>
            <a:spLocks noGrp="1"/>
          </p:cNvSpPr>
          <p:nvPr>
            <p:ph type="ftr" sz="quarter" idx="11"/>
          </p:nvPr>
        </p:nvSpPr>
        <p:spPr/>
        <p:txBody>
          <a:bodyPr/>
          <a:lstStyle/>
          <a:p>
            <a:r>
              <a:rPr lang="it-IT" smtClean="0"/>
              <a:t>Semantic Statistics - ISWC 2014 - Riva del Garda, Italy</a:t>
            </a:r>
            <a:endParaRPr lang="it-IT"/>
          </a:p>
        </p:txBody>
      </p:sp>
      <p:sp>
        <p:nvSpPr>
          <p:cNvPr id="7" name="Slide Number Placeholder 6"/>
          <p:cNvSpPr>
            <a:spLocks noGrp="1"/>
          </p:cNvSpPr>
          <p:nvPr>
            <p:ph type="sldNum" sz="quarter" idx="12"/>
          </p:nvPr>
        </p:nvSpPr>
        <p:spPr/>
        <p:txBody>
          <a:bodyPr/>
          <a:lstStyle/>
          <a:p>
            <a:fld id="{ABA4A42A-52BD-45F0-BF90-A51C44767E54}" type="slidenum">
              <a:rPr lang="it-IT" smtClean="0"/>
              <a:t>‹#›</a:t>
            </a:fld>
            <a:endParaRPr lang="it-IT"/>
          </a:p>
        </p:txBody>
      </p:sp>
    </p:spTree>
    <p:extLst>
      <p:ext uri="{BB962C8B-B14F-4D97-AF65-F5344CB8AC3E}">
        <p14:creationId xmlns:p14="http://schemas.microsoft.com/office/powerpoint/2010/main" val="785245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4DF0A-D4C6-470D-815D-65F7C9FCA6F2}" type="datetime1">
              <a:rPr lang="it-IT" smtClean="0"/>
              <a:t>19/10/2014</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smtClean="0"/>
              <a:t>Semantic Statistics - ISWC 2014 - Riva del Garda, Italy</a:t>
            </a:r>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4A42A-52BD-45F0-BF90-A51C44767E54}" type="slidenum">
              <a:rPr lang="it-IT" smtClean="0"/>
              <a:t>‹#›</a:t>
            </a:fld>
            <a:endParaRPr lang="it-IT"/>
          </a:p>
        </p:txBody>
      </p:sp>
    </p:spTree>
    <p:extLst>
      <p:ext uri="{BB962C8B-B14F-4D97-AF65-F5344CB8AC3E}">
        <p14:creationId xmlns:p14="http://schemas.microsoft.com/office/powerpoint/2010/main" val="25069077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94324"/>
            <a:ext cx="9144000" cy="2387600"/>
          </a:xfrm>
        </p:spPr>
        <p:txBody>
          <a:bodyPr/>
          <a:lstStyle/>
          <a:p>
            <a:r>
              <a:rPr lang="it-IT" dirty="0" smtClean="0"/>
              <a:t>Geo-statistical Exploration of Milano Datasets</a:t>
            </a:r>
            <a:endParaRPr lang="it-IT" dirty="0"/>
          </a:p>
        </p:txBody>
      </p:sp>
      <p:sp>
        <p:nvSpPr>
          <p:cNvPr id="3" name="Subtitle 2"/>
          <p:cNvSpPr>
            <a:spLocks noGrp="1"/>
          </p:cNvSpPr>
          <p:nvPr>
            <p:ph type="subTitle" idx="1"/>
          </p:nvPr>
        </p:nvSpPr>
        <p:spPr>
          <a:xfrm>
            <a:off x="1524000" y="3277192"/>
            <a:ext cx="9144000" cy="1197667"/>
          </a:xfrm>
        </p:spPr>
        <p:txBody>
          <a:bodyPr>
            <a:noAutofit/>
          </a:bodyPr>
          <a:lstStyle/>
          <a:p>
            <a:pPr>
              <a:defRPr/>
            </a:pPr>
            <a:r>
              <a:rPr lang="it-IT" altLang="it-IT" sz="2800" i="1" dirty="0" smtClean="0">
                <a:solidFill>
                  <a:srgbClr val="000000"/>
                </a:solidFill>
              </a:rPr>
              <a:t>Irene Celino </a:t>
            </a:r>
            <a:r>
              <a:rPr lang="it-IT" altLang="it-IT" sz="2800" i="1" dirty="0">
                <a:solidFill>
                  <a:srgbClr val="000000"/>
                </a:solidFill>
              </a:rPr>
              <a:t>and </a:t>
            </a:r>
            <a:r>
              <a:rPr lang="it-IT" altLang="it-IT" sz="2800" b="1" i="1" dirty="0" smtClean="0">
                <a:solidFill>
                  <a:srgbClr val="000000"/>
                </a:solidFill>
              </a:rPr>
              <a:t>Gloria </a:t>
            </a:r>
            <a:r>
              <a:rPr lang="it-IT" altLang="it-IT" sz="2800" b="1" i="1" dirty="0">
                <a:solidFill>
                  <a:srgbClr val="000000"/>
                </a:solidFill>
              </a:rPr>
              <a:t>Re Calegari </a:t>
            </a:r>
          </a:p>
          <a:p>
            <a:pPr>
              <a:defRPr/>
            </a:pPr>
            <a:endParaRPr lang="it-IT" altLang="it-IT" sz="2000" i="1" baseline="30000" dirty="0">
              <a:solidFill>
                <a:srgbClr val="000000"/>
              </a:solidFill>
            </a:endParaRPr>
          </a:p>
          <a:p>
            <a:pPr>
              <a:defRPr/>
            </a:pPr>
            <a:r>
              <a:rPr lang="it-IT" altLang="it-IT" i="1" dirty="0" smtClean="0">
                <a:solidFill>
                  <a:srgbClr val="000000"/>
                </a:solidFill>
              </a:rPr>
              <a:t>CEFRIEL</a:t>
            </a:r>
            <a:endParaRPr lang="it-IT" altLang="it-IT" i="1" dirty="0">
              <a:solidFill>
                <a:srgbClr val="000000"/>
              </a:solidFill>
            </a:endParaRPr>
          </a:p>
        </p:txBody>
      </p:sp>
      <p:sp>
        <p:nvSpPr>
          <p:cNvPr id="5" name="Slide Number Placeholder 4"/>
          <p:cNvSpPr>
            <a:spLocks noGrp="1"/>
          </p:cNvSpPr>
          <p:nvPr>
            <p:ph type="sldNum" sz="quarter" idx="12"/>
          </p:nvPr>
        </p:nvSpPr>
        <p:spPr/>
        <p:txBody>
          <a:bodyPr/>
          <a:lstStyle/>
          <a:p>
            <a:fld id="{ABA4A42A-52BD-45F0-BF90-A51C44767E54}" type="slidenum">
              <a:rPr lang="it-IT" smtClean="0"/>
              <a:t>1</a:t>
            </a:fld>
            <a:endParaRPr lang="it-IT"/>
          </a:p>
        </p:txBody>
      </p:sp>
      <p:pic>
        <p:nvPicPr>
          <p:cNvPr id="6" name="Picture 2" descr="http://www.ambienteambienti.com/wp-content/uploads/2013/07/CEFRIEL_-LOGO.300dpi-e13751262854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4515" y="5200423"/>
            <a:ext cx="5391028" cy="923330"/>
          </a:xfrm>
          <a:prstGeom prst="rect">
            <a:avLst/>
          </a:prstGeom>
        </p:spPr>
        <p:txBody>
          <a:bodyPr wrap="none">
            <a:spAutoFit/>
          </a:bodyPr>
          <a:lstStyle/>
          <a:p>
            <a:pPr algn="ctr"/>
            <a:r>
              <a:rPr lang="it-IT" i="1" dirty="0" smtClean="0"/>
              <a:t>The 13th International Semantic Web Conference 2014 </a:t>
            </a:r>
          </a:p>
          <a:p>
            <a:pPr algn="ctr"/>
            <a:r>
              <a:rPr lang="it-IT" i="1" dirty="0" smtClean="0"/>
              <a:t>Riva </a:t>
            </a:r>
            <a:r>
              <a:rPr lang="it-IT" i="1" dirty="0"/>
              <a:t>del Garda, </a:t>
            </a:r>
            <a:r>
              <a:rPr lang="it-IT" i="1" dirty="0" smtClean="0"/>
              <a:t>Italy </a:t>
            </a:r>
          </a:p>
          <a:p>
            <a:pPr algn="ctr"/>
            <a:r>
              <a:rPr lang="it-IT" i="1" dirty="0" smtClean="0"/>
              <a:t>19 – 23 October 2014</a:t>
            </a:r>
            <a:endParaRPr lang="it-IT" i="1" dirty="0"/>
          </a:p>
        </p:txBody>
      </p:sp>
      <p:sp>
        <p:nvSpPr>
          <p:cNvPr id="8" name="Rectangle 7"/>
          <p:cNvSpPr/>
          <p:nvPr/>
        </p:nvSpPr>
        <p:spPr>
          <a:xfrm>
            <a:off x="7896298" y="5200423"/>
            <a:ext cx="2888483" cy="646331"/>
          </a:xfrm>
          <a:prstGeom prst="rect">
            <a:avLst/>
          </a:prstGeom>
        </p:spPr>
        <p:txBody>
          <a:bodyPr wrap="none">
            <a:spAutoFit/>
          </a:bodyPr>
          <a:lstStyle/>
          <a:p>
            <a:r>
              <a:rPr lang="it-IT" i="1" dirty="0"/>
              <a:t>Semantic Statistics </a:t>
            </a:r>
            <a:r>
              <a:rPr lang="it-IT" i="1" dirty="0" smtClean="0"/>
              <a:t>workshop</a:t>
            </a:r>
          </a:p>
          <a:p>
            <a:pPr algn="ctr"/>
            <a:r>
              <a:rPr lang="it-IT" i="1" dirty="0" smtClean="0"/>
              <a:t>19th October 2014</a:t>
            </a:r>
            <a:endParaRPr lang="it-IT" i="1" dirty="0"/>
          </a:p>
        </p:txBody>
      </p:sp>
      <p:pic>
        <p:nvPicPr>
          <p:cNvPr id="2050" name="Picture 2" descr="http://proactive.webratio.com/wp-content/uploads/2014/06/copy-headerProactiv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5650" b="32415"/>
          <a:stretch/>
        </p:blipFill>
        <p:spPr bwMode="auto">
          <a:xfrm>
            <a:off x="7413470" y="354937"/>
            <a:ext cx="2146947" cy="3517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swc2014.semanticweb.org/sites/iswc2014.fbk.eu/files/header900_0.png"/>
          <p:cNvPicPr>
            <a:picLocks noChangeAspect="1" noChangeArrowheads="1"/>
          </p:cNvPicPr>
          <p:nvPr/>
        </p:nvPicPr>
        <p:blipFill rotWithShape="1">
          <a:blip r:embed="rId5">
            <a:extLst>
              <a:ext uri="{28A0092B-C50C-407E-A947-70E740481C1C}">
                <a14:useLocalDpi xmlns:a14="http://schemas.microsoft.com/office/drawing/2010/main" val="0"/>
              </a:ext>
            </a:extLst>
          </a:blip>
          <a:srcRect r="66209"/>
          <a:stretch/>
        </p:blipFill>
        <p:spPr bwMode="auto">
          <a:xfrm>
            <a:off x="4897678" y="5749477"/>
            <a:ext cx="2896718" cy="80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5532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119339"/>
            <a:ext cx="10515600" cy="1325563"/>
          </a:xfrm>
        </p:spPr>
        <p:txBody>
          <a:bodyPr/>
          <a:lstStyle/>
          <a:p>
            <a:r>
              <a:rPr lang="it-IT" dirty="0" smtClean="0"/>
              <a:t>‘’GeoJSON-LD’’</a:t>
            </a:r>
            <a:endParaRPr lang="it-IT" dirty="0"/>
          </a:p>
        </p:txBody>
      </p:sp>
      <p:sp>
        <p:nvSpPr>
          <p:cNvPr id="7" name="Content Placeholder 6"/>
          <p:cNvSpPr>
            <a:spLocks noGrp="1"/>
          </p:cNvSpPr>
          <p:nvPr>
            <p:ph idx="1"/>
          </p:nvPr>
        </p:nvSpPr>
        <p:spPr>
          <a:xfrm>
            <a:off x="784860" y="1267493"/>
            <a:ext cx="10622280" cy="728084"/>
          </a:xfrm>
        </p:spPr>
        <p:txBody>
          <a:bodyPr>
            <a:normAutofit fontScale="92500" lnSpcReduction="10000"/>
          </a:bodyPr>
          <a:lstStyle/>
          <a:p>
            <a:pPr marL="0" lvl="0" indent="0">
              <a:buNone/>
            </a:pPr>
            <a:r>
              <a:rPr lang="it-IT" sz="2000" dirty="0" smtClean="0"/>
              <a:t>‘’GeoJSON-LD’’ </a:t>
            </a:r>
            <a:r>
              <a:rPr lang="it-IT" sz="2000" dirty="0" smtClean="0"/>
              <a:t>is obtained </a:t>
            </a:r>
            <a:r>
              <a:rPr lang="it-IT" sz="2000" dirty="0" smtClean="0"/>
              <a:t>by adding the ‘@context’ prefix to the GeoJSON </a:t>
            </a:r>
            <a:r>
              <a:rPr lang="it-IT" sz="2000" dirty="0" smtClean="0"/>
              <a:t>file.</a:t>
            </a:r>
          </a:p>
          <a:p>
            <a:pPr marL="0" lvl="0" indent="0">
              <a:buNone/>
            </a:pPr>
            <a:r>
              <a:rPr lang="it-IT" sz="2000" dirty="0" smtClean="0"/>
              <a:t>The prefix specify how to interpret GeoJSON tags as RDF resources</a:t>
            </a:r>
            <a:endParaRPr lang="it-IT" sz="2000" dirty="0"/>
          </a:p>
        </p:txBody>
      </p:sp>
      <p:pic>
        <p:nvPicPr>
          <p:cNvPr id="9" name="Picture 8"/>
          <p:cNvPicPr>
            <a:picLocks noChangeAspect="1"/>
          </p:cNvPicPr>
          <p:nvPr/>
        </p:nvPicPr>
        <p:blipFill rotWithShape="1">
          <a:blip r:embed="rId3"/>
          <a:srcRect l="14792" t="31522" r="27396" b="18880"/>
          <a:stretch/>
        </p:blipFill>
        <p:spPr>
          <a:xfrm>
            <a:off x="6388100" y="2277685"/>
            <a:ext cx="5600700" cy="3843894"/>
          </a:xfrm>
          <a:prstGeom prst="rect">
            <a:avLst/>
          </a:prstGeom>
        </p:spPr>
      </p:pic>
      <p:sp>
        <p:nvSpPr>
          <p:cNvPr id="10" name="TextBox 9"/>
          <p:cNvSpPr txBox="1"/>
          <p:nvPr/>
        </p:nvSpPr>
        <p:spPr>
          <a:xfrm>
            <a:off x="10363200" y="2033957"/>
            <a:ext cx="1409700"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dirty="0"/>
              <a:t>G</a:t>
            </a:r>
            <a:r>
              <a:rPr lang="it-IT" dirty="0" smtClean="0"/>
              <a:t>eoJSON file</a:t>
            </a:r>
            <a:endParaRPr lang="it-IT" dirty="0"/>
          </a:p>
        </p:txBody>
      </p:sp>
      <p:pic>
        <p:nvPicPr>
          <p:cNvPr id="11" name="Picture 10"/>
          <p:cNvPicPr>
            <a:picLocks noChangeAspect="1"/>
          </p:cNvPicPr>
          <p:nvPr/>
        </p:nvPicPr>
        <p:blipFill rotWithShape="1">
          <a:blip r:embed="rId4"/>
          <a:srcRect l="14896" t="49609" r="35120" b="11257"/>
          <a:stretch/>
        </p:blipFill>
        <p:spPr>
          <a:xfrm>
            <a:off x="153397" y="2274043"/>
            <a:ext cx="6110897" cy="3827499"/>
          </a:xfrm>
          <a:prstGeom prst="rect">
            <a:avLst/>
          </a:prstGeom>
        </p:spPr>
      </p:pic>
      <p:sp>
        <p:nvSpPr>
          <p:cNvPr id="12" name="TextBox 11"/>
          <p:cNvSpPr txBox="1"/>
          <p:nvPr/>
        </p:nvSpPr>
        <p:spPr>
          <a:xfrm>
            <a:off x="4343400" y="2089377"/>
            <a:ext cx="1752600"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dirty="0" smtClean="0"/>
              <a:t>@context prefix</a:t>
            </a:r>
            <a:endParaRPr lang="it-IT" dirty="0"/>
          </a:p>
        </p:txBody>
      </p:sp>
      <p:cxnSp>
        <p:nvCxnSpPr>
          <p:cNvPr id="8" name="Straight Connector 7"/>
          <p:cNvCxnSpPr/>
          <p:nvPr/>
        </p:nvCxnSpPr>
        <p:spPr>
          <a:xfrm>
            <a:off x="177800" y="632205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13" name="Picture 2" descr="http://www.ambienteambienti.com/wp-content/uploads/2013/07/CEFRIEL_-LOGO.300dpi-e137512628544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it-IT" smtClean="0"/>
              <a:t>Semantic Statistics - ISWC 2014 - Riva del Garda, Italy</a:t>
            </a:r>
            <a:endParaRPr lang="it-IT"/>
          </a:p>
        </p:txBody>
      </p:sp>
      <p:sp>
        <p:nvSpPr>
          <p:cNvPr id="4" name="Slide Number Placeholder 3"/>
          <p:cNvSpPr>
            <a:spLocks noGrp="1"/>
          </p:cNvSpPr>
          <p:nvPr>
            <p:ph type="sldNum" sz="quarter" idx="12"/>
          </p:nvPr>
        </p:nvSpPr>
        <p:spPr/>
        <p:txBody>
          <a:bodyPr/>
          <a:lstStyle/>
          <a:p>
            <a:fld id="{ABA4A42A-52BD-45F0-BF90-A51C44767E54}" type="slidenum">
              <a:rPr lang="it-IT" smtClean="0"/>
              <a:t>10</a:t>
            </a:fld>
            <a:endParaRPr lang="it-IT"/>
          </a:p>
        </p:txBody>
      </p:sp>
    </p:spTree>
    <p:extLst>
      <p:ext uri="{BB962C8B-B14F-4D97-AF65-F5344CB8AC3E}">
        <p14:creationId xmlns:p14="http://schemas.microsoft.com/office/powerpoint/2010/main" val="20319433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84841"/>
            <a:ext cx="10515600" cy="1325563"/>
          </a:xfrm>
        </p:spPr>
        <p:txBody>
          <a:bodyPr/>
          <a:lstStyle/>
          <a:p>
            <a:r>
              <a:rPr lang="it-IT" dirty="0" smtClean="0"/>
              <a:t>‘’GeoJSON-LD’’ pros and cons</a:t>
            </a:r>
            <a:endParaRPr lang="it-IT" dirty="0"/>
          </a:p>
        </p:txBody>
      </p:sp>
      <p:sp>
        <p:nvSpPr>
          <p:cNvPr id="3" name="Content Placeholder 2"/>
          <p:cNvSpPr>
            <a:spLocks noGrp="1"/>
          </p:cNvSpPr>
          <p:nvPr>
            <p:ph idx="1"/>
          </p:nvPr>
        </p:nvSpPr>
        <p:spPr>
          <a:xfrm>
            <a:off x="215900" y="1316671"/>
            <a:ext cx="5080000" cy="4710110"/>
          </a:xfrm>
          <a:ln w="28575"/>
        </p:spPr>
        <p:style>
          <a:lnRef idx="2">
            <a:schemeClr val="accent6"/>
          </a:lnRef>
          <a:fillRef idx="1">
            <a:schemeClr val="lt1"/>
          </a:fillRef>
          <a:effectRef idx="0">
            <a:schemeClr val="accent6"/>
          </a:effectRef>
          <a:fontRef idx="minor">
            <a:schemeClr val="dk1"/>
          </a:fontRef>
        </p:style>
        <p:txBody>
          <a:bodyPr>
            <a:normAutofit/>
          </a:bodyPr>
          <a:lstStyle/>
          <a:p>
            <a:pPr marL="0" indent="0">
              <a:buNone/>
            </a:pPr>
            <a:r>
              <a:rPr lang="it-IT" sz="1800" dirty="0" smtClean="0"/>
              <a:t>Correct interpretation of the geographic information in the GeoJSON-LD file</a:t>
            </a:r>
            <a:endParaRPr lang="it-IT" sz="1800" dirty="0"/>
          </a:p>
        </p:txBody>
      </p:sp>
      <p:sp>
        <p:nvSpPr>
          <p:cNvPr id="4" name="Content Placeholder 2"/>
          <p:cNvSpPr txBox="1">
            <a:spLocks/>
          </p:cNvSpPr>
          <p:nvPr/>
        </p:nvSpPr>
        <p:spPr>
          <a:xfrm>
            <a:off x="6019800" y="1316670"/>
            <a:ext cx="5689600" cy="4728609"/>
          </a:xfrm>
          <a:prstGeom prst="rect">
            <a:avLst/>
          </a:prstGeom>
          <a:ln w="28575" cap="flat" cmpd="sng" algn="ctr">
            <a:solidFill>
              <a:srgbClr val="FF0000"/>
            </a:solidFill>
            <a:prstDash val="solid"/>
            <a:miter lim="800000"/>
          </a:ln>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it-IT" sz="1800" dirty="0" smtClean="0"/>
              <a:t>Problems in the interpretation of the RDF information.</a:t>
            </a:r>
          </a:p>
          <a:p>
            <a:pPr marL="0" indent="0">
              <a:buFont typeface="Arial" panose="020B0604020202020204" pitchFamily="34" charset="0"/>
              <a:buNone/>
            </a:pPr>
            <a:r>
              <a:rPr lang="it-IT" sz="1800" dirty="0" smtClean="0"/>
              <a:t>‘’GeoJSON-LD’’ does not interpret correctly a lists of lists (polygon coordinates representation)</a:t>
            </a:r>
            <a:endParaRPr lang="it-IT"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91" y="2488219"/>
            <a:ext cx="4405115" cy="2367015"/>
          </a:xfrm>
          <a:prstGeom prst="rect">
            <a:avLst/>
          </a:prstGeom>
        </p:spPr>
      </p:pic>
      <p:sp>
        <p:nvSpPr>
          <p:cNvPr id="6" name="Rectangle 5"/>
          <p:cNvSpPr/>
          <p:nvPr/>
        </p:nvSpPr>
        <p:spPr>
          <a:xfrm>
            <a:off x="838200" y="4916350"/>
            <a:ext cx="4113908" cy="523220"/>
          </a:xfrm>
          <a:prstGeom prst="rect">
            <a:avLst/>
          </a:prstGeom>
        </p:spPr>
        <p:txBody>
          <a:bodyPr wrap="square">
            <a:spAutoFit/>
          </a:bodyPr>
          <a:lstStyle/>
          <a:p>
            <a:pPr algn="ctr"/>
            <a:r>
              <a:rPr lang="en-US" sz="1400" dirty="0" err="1" smtClean="0"/>
              <a:t>GeoJSON</a:t>
            </a:r>
            <a:r>
              <a:rPr lang="en-US" sz="1400" dirty="0" smtClean="0"/>
              <a:t>-LD </a:t>
            </a:r>
            <a:r>
              <a:rPr lang="en-US" sz="1400" dirty="0"/>
              <a:t>is correctly interpreted as </a:t>
            </a:r>
            <a:r>
              <a:rPr lang="en-US" sz="1400" dirty="0" err="1"/>
              <a:t>GeoJSON</a:t>
            </a:r>
            <a:r>
              <a:rPr lang="en-US" sz="1400" dirty="0"/>
              <a:t> by GIS </a:t>
            </a:r>
            <a:endParaRPr lang="it-IT" sz="1400" dirty="0"/>
          </a:p>
        </p:txBody>
      </p:sp>
      <p:pic>
        <p:nvPicPr>
          <p:cNvPr id="7" name="Picture 6"/>
          <p:cNvPicPr>
            <a:picLocks noChangeAspect="1"/>
          </p:cNvPicPr>
          <p:nvPr/>
        </p:nvPicPr>
        <p:blipFill rotWithShape="1">
          <a:blip r:embed="rId4"/>
          <a:srcRect l="15520" t="56166" r="29063" b="10547"/>
          <a:stretch/>
        </p:blipFill>
        <p:spPr>
          <a:xfrm>
            <a:off x="6620814" y="2359429"/>
            <a:ext cx="4021786" cy="1769615"/>
          </a:xfrm>
          <a:prstGeom prst="rect">
            <a:avLst/>
          </a:prstGeom>
        </p:spPr>
      </p:pic>
      <p:pic>
        <p:nvPicPr>
          <p:cNvPr id="11" name="Picture 10"/>
          <p:cNvPicPr>
            <a:picLocks noChangeAspect="1"/>
          </p:cNvPicPr>
          <p:nvPr/>
        </p:nvPicPr>
        <p:blipFill rotWithShape="1">
          <a:blip r:embed="rId5"/>
          <a:srcRect l="8646" t="69302" r="46562" b="15723"/>
          <a:stretch/>
        </p:blipFill>
        <p:spPr>
          <a:xfrm>
            <a:off x="6165313" y="4510107"/>
            <a:ext cx="5208073" cy="1419262"/>
          </a:xfrm>
          <a:prstGeom prst="rect">
            <a:avLst/>
          </a:prstGeom>
        </p:spPr>
      </p:pic>
      <p:sp>
        <p:nvSpPr>
          <p:cNvPr id="12" name="TextBox 11"/>
          <p:cNvSpPr txBox="1"/>
          <p:nvPr/>
        </p:nvSpPr>
        <p:spPr>
          <a:xfrm>
            <a:off x="9801896" y="4147342"/>
            <a:ext cx="1786854"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600" dirty="0" smtClean="0"/>
              <a:t>RDF</a:t>
            </a:r>
            <a:r>
              <a:rPr lang="it-IT" dirty="0" smtClean="0"/>
              <a:t> </a:t>
            </a:r>
            <a:r>
              <a:rPr lang="it-IT" sz="1600" dirty="0" smtClean="0"/>
              <a:t>serialization</a:t>
            </a:r>
            <a:endParaRPr lang="it-IT" dirty="0"/>
          </a:p>
        </p:txBody>
      </p:sp>
      <p:sp>
        <p:nvSpPr>
          <p:cNvPr id="13" name="TextBox 12"/>
          <p:cNvSpPr txBox="1"/>
          <p:nvPr/>
        </p:nvSpPr>
        <p:spPr>
          <a:xfrm>
            <a:off x="9801896" y="2298864"/>
            <a:ext cx="1902236"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sz="1600" dirty="0"/>
              <a:t>G</a:t>
            </a:r>
            <a:r>
              <a:rPr lang="it-IT" sz="1600" dirty="0" smtClean="0"/>
              <a:t>eoJSON list of lists</a:t>
            </a:r>
            <a:endParaRPr lang="it-IT" sz="1600" dirty="0"/>
          </a:p>
        </p:txBody>
      </p:sp>
      <p:pic>
        <p:nvPicPr>
          <p:cNvPr id="14" name="Picture 3" descr="http://www.vi-decals.com/ocart/image/correc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0375" y="1477331"/>
            <a:ext cx="815975" cy="8159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upload.wikimedia.org/wikipedia/en/thumb/b/ba/Red_x.svg/43px-Red_x.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25037" y="1642493"/>
            <a:ext cx="409575" cy="4095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p:nvPr/>
        </p:nvCxnSpPr>
        <p:spPr>
          <a:xfrm>
            <a:off x="177800" y="626109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16" name="Picture 2" descr="http://www.ambienteambienti.com/wp-content/uploads/2013/07/CEFRIEL_-LOGO.300dpi-e1375126285448.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p:cNvSpPr>
            <a:spLocks noGrp="1"/>
          </p:cNvSpPr>
          <p:nvPr>
            <p:ph type="ftr" sz="quarter" idx="11"/>
          </p:nvPr>
        </p:nvSpPr>
        <p:spPr/>
        <p:txBody>
          <a:bodyPr/>
          <a:lstStyle/>
          <a:p>
            <a:r>
              <a:rPr lang="it-IT" smtClean="0"/>
              <a:t>Semantic Statistics - ISWC 2014 - Riva del Garda, Italy</a:t>
            </a:r>
            <a:endParaRPr lang="it-IT"/>
          </a:p>
        </p:txBody>
      </p:sp>
      <p:sp>
        <p:nvSpPr>
          <p:cNvPr id="9" name="Slide Number Placeholder 8"/>
          <p:cNvSpPr>
            <a:spLocks noGrp="1"/>
          </p:cNvSpPr>
          <p:nvPr>
            <p:ph type="sldNum" sz="quarter" idx="12"/>
          </p:nvPr>
        </p:nvSpPr>
        <p:spPr>
          <a:xfrm>
            <a:off x="8610600" y="6343471"/>
            <a:ext cx="2743200" cy="365125"/>
          </a:xfrm>
        </p:spPr>
        <p:txBody>
          <a:bodyPr/>
          <a:lstStyle/>
          <a:p>
            <a:fld id="{ABA4A42A-52BD-45F0-BF90-A51C44767E54}" type="slidenum">
              <a:rPr lang="it-IT" smtClean="0"/>
              <a:t>11</a:t>
            </a:fld>
            <a:endParaRPr lang="it-IT"/>
          </a:p>
        </p:txBody>
      </p:sp>
    </p:spTree>
    <p:extLst>
      <p:ext uri="{BB962C8B-B14F-4D97-AF65-F5344CB8AC3E}">
        <p14:creationId xmlns:p14="http://schemas.microsoft.com/office/powerpoint/2010/main" val="3969669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200817"/>
            <a:ext cx="10515600" cy="1325563"/>
          </a:xfrm>
        </p:spPr>
        <p:txBody>
          <a:bodyPr/>
          <a:lstStyle/>
          <a:p>
            <a:r>
              <a:rPr lang="it-IT" dirty="0" smtClean="0"/>
              <a:t>Conclusion and future works</a:t>
            </a:r>
            <a:endParaRPr lang="it-IT" dirty="0"/>
          </a:p>
        </p:txBody>
      </p:sp>
      <p:sp>
        <p:nvSpPr>
          <p:cNvPr id="3" name="Content Placeholder 2"/>
          <p:cNvSpPr>
            <a:spLocks noGrp="1"/>
          </p:cNvSpPr>
          <p:nvPr>
            <p:ph idx="1"/>
          </p:nvPr>
        </p:nvSpPr>
        <p:spPr/>
        <p:txBody>
          <a:bodyPr/>
          <a:lstStyle/>
          <a:p>
            <a:r>
              <a:rPr lang="it-IT" dirty="0" smtClean="0"/>
              <a:t>Identification of a correlation between phone activity data and demographic information </a:t>
            </a:r>
          </a:p>
          <a:p>
            <a:pPr lvl="1"/>
            <a:r>
              <a:rPr lang="it-IT" dirty="0" smtClean="0"/>
              <a:t>Further tests using </a:t>
            </a:r>
            <a:r>
              <a:rPr lang="it-IT" u="sng" dirty="0" smtClean="0"/>
              <a:t>different datasets </a:t>
            </a:r>
            <a:r>
              <a:rPr lang="it-IT" dirty="0" smtClean="0"/>
              <a:t>(land use, Point of interests)</a:t>
            </a:r>
          </a:p>
          <a:p>
            <a:pPr lvl="1"/>
            <a:r>
              <a:rPr lang="it-IT" dirty="0" smtClean="0"/>
              <a:t>Find efficient method for handling the </a:t>
            </a:r>
            <a:r>
              <a:rPr lang="it-IT" u="sng" dirty="0" smtClean="0"/>
              <a:t>different granularity levels </a:t>
            </a:r>
            <a:r>
              <a:rPr lang="it-IT" dirty="0" smtClean="0"/>
              <a:t>of the datasets</a:t>
            </a:r>
          </a:p>
          <a:p>
            <a:pPr lvl="1"/>
            <a:r>
              <a:rPr lang="it-IT" dirty="0" smtClean="0"/>
              <a:t>Method for handling </a:t>
            </a:r>
            <a:r>
              <a:rPr lang="it-IT" u="sng" dirty="0" smtClean="0"/>
              <a:t>temporal aspect </a:t>
            </a:r>
            <a:r>
              <a:rPr lang="it-IT" dirty="0" smtClean="0"/>
              <a:t>of phone activity </a:t>
            </a:r>
            <a:r>
              <a:rPr lang="it-IT" dirty="0" smtClean="0"/>
              <a:t>data (we lost temporal information during clustering process)</a:t>
            </a:r>
            <a:endParaRPr lang="it-IT" dirty="0" smtClean="0"/>
          </a:p>
          <a:p>
            <a:pPr marL="457200" lvl="1" indent="0">
              <a:buNone/>
            </a:pPr>
            <a:endParaRPr lang="it-IT" dirty="0" smtClean="0"/>
          </a:p>
          <a:p>
            <a:r>
              <a:rPr lang="it-IT" dirty="0" smtClean="0"/>
              <a:t>Find a method to overcome ‘’GeoJSON-LD’’ serialization problem </a:t>
            </a:r>
          </a:p>
        </p:txBody>
      </p:sp>
      <p:cxnSp>
        <p:nvCxnSpPr>
          <p:cNvPr id="4" name="Straight Connector 3"/>
          <p:cNvCxnSpPr/>
          <p:nvPr/>
        </p:nvCxnSpPr>
        <p:spPr>
          <a:xfrm>
            <a:off x="177800" y="626109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5" name="Picture 2" descr="http://www.ambienteambienti.com/wp-content/uploads/2013/07/CEFRIEL_-LOGO.300dpi-e13751262854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p:cNvSpPr>
            <a:spLocks noGrp="1"/>
          </p:cNvSpPr>
          <p:nvPr>
            <p:ph type="ftr" sz="quarter" idx="11"/>
          </p:nvPr>
        </p:nvSpPr>
        <p:spPr/>
        <p:txBody>
          <a:bodyPr/>
          <a:lstStyle/>
          <a:p>
            <a:r>
              <a:rPr lang="it-IT" smtClean="0"/>
              <a:t>Semantic Statistics - ISWC 2014 - Riva del Garda, Italy</a:t>
            </a:r>
            <a:endParaRPr lang="it-IT"/>
          </a:p>
        </p:txBody>
      </p:sp>
      <p:sp>
        <p:nvSpPr>
          <p:cNvPr id="7" name="Slide Number Placeholder 6"/>
          <p:cNvSpPr>
            <a:spLocks noGrp="1"/>
          </p:cNvSpPr>
          <p:nvPr>
            <p:ph type="sldNum" sz="quarter" idx="12"/>
          </p:nvPr>
        </p:nvSpPr>
        <p:spPr/>
        <p:txBody>
          <a:bodyPr/>
          <a:lstStyle/>
          <a:p>
            <a:fld id="{ABA4A42A-52BD-45F0-BF90-A51C44767E54}" type="slidenum">
              <a:rPr lang="it-IT" smtClean="0"/>
              <a:t>12</a:t>
            </a:fld>
            <a:endParaRPr lang="it-IT"/>
          </a:p>
        </p:txBody>
      </p:sp>
    </p:spTree>
    <p:extLst>
      <p:ext uri="{BB962C8B-B14F-4D97-AF65-F5344CB8AC3E}">
        <p14:creationId xmlns:p14="http://schemas.microsoft.com/office/powerpoint/2010/main" val="4781071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7225"/>
            <a:ext cx="10515600" cy="1325563"/>
          </a:xfrm>
        </p:spPr>
        <p:txBody>
          <a:bodyPr>
            <a:normAutofit fontScale="90000"/>
          </a:bodyPr>
          <a:lstStyle/>
          <a:p>
            <a:pPr algn="ctr"/>
            <a:r>
              <a:rPr lang="it-IT" altLang="it-IT" sz="6000" dirty="0"/>
              <a:t>Thank </a:t>
            </a:r>
            <a:r>
              <a:rPr lang="it-IT" altLang="it-IT" sz="6000" dirty="0" smtClean="0"/>
              <a:t>you! </a:t>
            </a:r>
            <a:r>
              <a:rPr lang="it-IT" altLang="it-IT" sz="6000" dirty="0"/>
              <a:t>Any question</a:t>
            </a:r>
            <a:r>
              <a:rPr lang="it-IT" altLang="it-IT" sz="6000" dirty="0" smtClean="0"/>
              <a:t>?</a:t>
            </a:r>
            <a:r>
              <a:rPr lang="it-IT" altLang="it-IT" dirty="0" smtClean="0"/>
              <a:t/>
            </a:r>
            <a:br>
              <a:rPr lang="it-IT" altLang="it-IT" dirty="0" smtClean="0"/>
            </a:br>
            <a:r>
              <a:rPr lang="it-IT" altLang="it-IT" dirty="0"/>
              <a:t/>
            </a:r>
            <a:br>
              <a:rPr lang="it-IT" altLang="it-IT" dirty="0"/>
            </a:br>
            <a:r>
              <a:rPr lang="it-IT" altLang="it-IT" sz="2700" dirty="0" smtClean="0"/>
              <a:t>Further details at: http://swa.cefriel.it/geo/</a:t>
            </a:r>
            <a:br>
              <a:rPr lang="it-IT" altLang="it-IT" sz="2700" dirty="0" smtClean="0"/>
            </a:br>
            <a:endParaRPr lang="it-IT" sz="2700" dirty="0"/>
          </a:p>
        </p:txBody>
      </p:sp>
      <p:sp>
        <p:nvSpPr>
          <p:cNvPr id="6" name="Subtitle 2"/>
          <p:cNvSpPr txBox="1">
            <a:spLocks/>
          </p:cNvSpPr>
          <p:nvPr/>
        </p:nvSpPr>
        <p:spPr>
          <a:xfrm>
            <a:off x="1536700" y="40719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it-IT" altLang="it-IT" dirty="0" smtClean="0">
                <a:solidFill>
                  <a:srgbClr val="000000"/>
                </a:solidFill>
              </a:rPr>
              <a:t>Irene Celino and Gloria Re Calegari </a:t>
            </a:r>
          </a:p>
          <a:p>
            <a:pPr marL="0" indent="0" algn="ctr">
              <a:buNone/>
              <a:defRPr/>
            </a:pPr>
            <a:endParaRPr lang="it-IT" altLang="it-IT" sz="1800" baseline="30000" dirty="0" smtClean="0">
              <a:solidFill>
                <a:srgbClr val="000000"/>
              </a:solidFill>
            </a:endParaRPr>
          </a:p>
          <a:p>
            <a:pPr marL="0" indent="0" algn="ctr">
              <a:buNone/>
              <a:defRPr/>
            </a:pPr>
            <a:r>
              <a:rPr lang="it-IT" altLang="it-IT" sz="2000" dirty="0" smtClean="0">
                <a:solidFill>
                  <a:srgbClr val="000000"/>
                </a:solidFill>
              </a:rPr>
              <a:t>CEFRIEL</a:t>
            </a:r>
          </a:p>
          <a:p>
            <a:endParaRPr lang="it-IT" dirty="0"/>
          </a:p>
        </p:txBody>
      </p:sp>
      <p:cxnSp>
        <p:nvCxnSpPr>
          <p:cNvPr id="7" name="Straight Connector 6"/>
          <p:cNvCxnSpPr/>
          <p:nvPr/>
        </p:nvCxnSpPr>
        <p:spPr>
          <a:xfrm>
            <a:off x="177800" y="626109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8" name="Picture 2" descr="http://www.ambienteambienti.com/wp-content/uploads/2013/07/CEFRIEL_-LOGO.300dpi-e13751262854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p:cNvSpPr>
            <a:spLocks noGrp="1"/>
          </p:cNvSpPr>
          <p:nvPr>
            <p:ph type="ftr" sz="quarter" idx="11"/>
          </p:nvPr>
        </p:nvSpPr>
        <p:spPr/>
        <p:txBody>
          <a:bodyPr/>
          <a:lstStyle/>
          <a:p>
            <a:r>
              <a:rPr lang="it-IT" smtClean="0"/>
              <a:t>Semantic Statistics - ISWC 2014 - Riva del Garda, Italy</a:t>
            </a:r>
            <a:endParaRPr lang="it-IT"/>
          </a:p>
        </p:txBody>
      </p:sp>
      <p:sp>
        <p:nvSpPr>
          <p:cNvPr id="10" name="Slide Number Placeholder 9"/>
          <p:cNvSpPr>
            <a:spLocks noGrp="1"/>
          </p:cNvSpPr>
          <p:nvPr>
            <p:ph type="sldNum" sz="quarter" idx="12"/>
          </p:nvPr>
        </p:nvSpPr>
        <p:spPr/>
        <p:txBody>
          <a:bodyPr/>
          <a:lstStyle/>
          <a:p>
            <a:fld id="{ABA4A42A-52BD-45F0-BF90-A51C44767E54}" type="slidenum">
              <a:rPr lang="it-IT" smtClean="0"/>
              <a:t>13</a:t>
            </a:fld>
            <a:endParaRPr lang="it-IT"/>
          </a:p>
        </p:txBody>
      </p:sp>
    </p:spTree>
    <p:extLst>
      <p:ext uri="{BB962C8B-B14F-4D97-AF65-F5344CB8AC3E}">
        <p14:creationId xmlns:p14="http://schemas.microsoft.com/office/powerpoint/2010/main" val="3642822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2471"/>
            <a:ext cx="10515600" cy="1325563"/>
          </a:xfrm>
        </p:spPr>
        <p:txBody>
          <a:bodyPr/>
          <a:lstStyle/>
          <a:p>
            <a:r>
              <a:rPr lang="it-IT" dirty="0" smtClean="0"/>
              <a:t>Research goal</a:t>
            </a:r>
            <a:endParaRPr lang="it-IT" dirty="0"/>
          </a:p>
        </p:txBody>
      </p:sp>
      <p:sp>
        <p:nvSpPr>
          <p:cNvPr id="4" name="Rectangle 3"/>
          <p:cNvSpPr/>
          <p:nvPr/>
        </p:nvSpPr>
        <p:spPr>
          <a:xfrm>
            <a:off x="685800" y="1624619"/>
            <a:ext cx="10515600" cy="4154984"/>
          </a:xfrm>
          <a:prstGeom prst="rect">
            <a:avLst/>
          </a:prstGeom>
        </p:spPr>
        <p:txBody>
          <a:bodyPr wrap="square">
            <a:spAutoFit/>
          </a:bodyPr>
          <a:lstStyle/>
          <a:p>
            <a:r>
              <a:rPr lang="it-IT" sz="2400" b="1" dirty="0" smtClean="0"/>
              <a:t>Long term goal</a:t>
            </a:r>
          </a:p>
          <a:p>
            <a:pPr marL="342900" indent="-342900">
              <a:buFont typeface="Arial" panose="020B0604020202020204" pitchFamily="34" charset="0"/>
              <a:buChar char="•"/>
            </a:pPr>
            <a:r>
              <a:rPr lang="it-IT" sz="2400" dirty="0" smtClean="0"/>
              <a:t>Compare data related to the same city but obtained from heterogeneous sources. Do they provide the same ‘picture’ of the city?</a:t>
            </a:r>
          </a:p>
          <a:p>
            <a:endParaRPr lang="it-IT" sz="2400" dirty="0" smtClean="0"/>
          </a:p>
          <a:p>
            <a:pPr marL="342900" indent="-342900">
              <a:buFont typeface="Arial" panose="020B0604020202020204" pitchFamily="34" charset="0"/>
              <a:buChar char="•"/>
            </a:pPr>
            <a:r>
              <a:rPr lang="it-IT" sz="2400" dirty="0" smtClean="0"/>
              <a:t>Can we update a dataset (expensive and time consuming,  updated once every 5/10 years) with another dataset (cheaper and always up to date)? </a:t>
            </a:r>
          </a:p>
          <a:p>
            <a:pPr marL="342900" indent="-342900">
              <a:buFont typeface="Arial" panose="020B0604020202020204" pitchFamily="34" charset="0"/>
              <a:buChar char="•"/>
            </a:pPr>
            <a:endParaRPr lang="it-IT" sz="2400" dirty="0" smtClean="0"/>
          </a:p>
          <a:p>
            <a:endParaRPr lang="it-IT" sz="2400" dirty="0" smtClean="0"/>
          </a:p>
          <a:p>
            <a:r>
              <a:rPr lang="it-IT" sz="2400" b="1" dirty="0" smtClean="0"/>
              <a:t>Presentation target</a:t>
            </a:r>
            <a:endParaRPr lang="it-IT" sz="2400" b="1" dirty="0"/>
          </a:p>
          <a:p>
            <a:pPr marL="342900" indent="-342900">
              <a:buFont typeface="Arial" panose="020B0604020202020204" pitchFamily="34" charset="0"/>
              <a:buChar char="•"/>
            </a:pPr>
            <a:r>
              <a:rPr lang="it-IT" sz="2400" dirty="0" smtClean="0"/>
              <a:t>Comparison of two heterogeneous datasets referring to the same city (Milan) to discover if they have any intrinsic correlation</a:t>
            </a:r>
            <a:endParaRPr lang="it-IT" sz="2400" dirty="0"/>
          </a:p>
        </p:txBody>
      </p:sp>
      <p:cxnSp>
        <p:nvCxnSpPr>
          <p:cNvPr id="5" name="Straight Connector 4"/>
          <p:cNvCxnSpPr/>
          <p:nvPr/>
        </p:nvCxnSpPr>
        <p:spPr>
          <a:xfrm>
            <a:off x="177800" y="626109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6" name="Picture 2" descr="http://www.ambienteambienti.com/wp-content/uploads/2013/07/CEFRIEL_-LOGO.300dpi-e13751262854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p:cNvSpPr>
            <a:spLocks noGrp="1"/>
          </p:cNvSpPr>
          <p:nvPr>
            <p:ph type="ftr" sz="quarter" idx="11"/>
          </p:nvPr>
        </p:nvSpPr>
        <p:spPr/>
        <p:txBody>
          <a:bodyPr/>
          <a:lstStyle/>
          <a:p>
            <a:r>
              <a:rPr lang="it-IT" smtClean="0"/>
              <a:t>Semantic Statistics - ISWC 2014 - Riva del Garda, Italy</a:t>
            </a:r>
            <a:endParaRPr lang="it-IT"/>
          </a:p>
        </p:txBody>
      </p:sp>
      <p:sp>
        <p:nvSpPr>
          <p:cNvPr id="8" name="Slide Number Placeholder 7"/>
          <p:cNvSpPr>
            <a:spLocks noGrp="1"/>
          </p:cNvSpPr>
          <p:nvPr>
            <p:ph type="sldNum" sz="quarter" idx="12"/>
          </p:nvPr>
        </p:nvSpPr>
        <p:spPr/>
        <p:txBody>
          <a:bodyPr/>
          <a:lstStyle/>
          <a:p>
            <a:fld id="{ABA4A42A-52BD-45F0-BF90-A51C44767E54}" type="slidenum">
              <a:rPr lang="it-IT" smtClean="0"/>
              <a:t>2</a:t>
            </a:fld>
            <a:endParaRPr lang="it-IT"/>
          </a:p>
        </p:txBody>
      </p:sp>
    </p:spTree>
    <p:extLst>
      <p:ext uri="{BB962C8B-B14F-4D97-AF65-F5344CB8AC3E}">
        <p14:creationId xmlns:p14="http://schemas.microsoft.com/office/powerpoint/2010/main" val="6970622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80" y="84545"/>
            <a:ext cx="10515600" cy="1325563"/>
          </a:xfrm>
        </p:spPr>
        <p:txBody>
          <a:bodyPr/>
          <a:lstStyle/>
          <a:p>
            <a:r>
              <a:rPr lang="it-IT" dirty="0" smtClean="0"/>
              <a:t>Datasets available</a:t>
            </a:r>
            <a:endParaRPr lang="it-IT" dirty="0"/>
          </a:p>
        </p:txBody>
      </p:sp>
      <p:sp>
        <p:nvSpPr>
          <p:cNvPr id="3" name="Content Placeholder 2"/>
          <p:cNvSpPr>
            <a:spLocks noGrp="1"/>
          </p:cNvSpPr>
          <p:nvPr>
            <p:ph idx="1"/>
          </p:nvPr>
        </p:nvSpPr>
        <p:spPr>
          <a:xfrm>
            <a:off x="736600" y="1512237"/>
            <a:ext cx="9804746" cy="2544125"/>
          </a:xfrm>
        </p:spPr>
        <p:txBody>
          <a:bodyPr>
            <a:normAutofit/>
          </a:bodyPr>
          <a:lstStyle/>
          <a:p>
            <a:r>
              <a:rPr lang="it-IT" sz="2400" dirty="0" smtClean="0"/>
              <a:t> Telecom (phone activity </a:t>
            </a:r>
            <a:r>
              <a:rPr lang="it-IT" sz="2400" dirty="0"/>
              <a:t>data) provided for </a:t>
            </a:r>
            <a:r>
              <a:rPr lang="it-IT" sz="2400" dirty="0" smtClean="0"/>
              <a:t>their “</a:t>
            </a:r>
            <a:r>
              <a:rPr lang="it-IT" sz="2400" dirty="0"/>
              <a:t>Big Data Challenge</a:t>
            </a:r>
            <a:r>
              <a:rPr lang="it-IT" sz="2400" dirty="0" smtClean="0"/>
              <a:t>”</a:t>
            </a:r>
          </a:p>
          <a:p>
            <a:pPr lvl="1"/>
            <a:r>
              <a:rPr lang="it-IT" sz="2000" dirty="0" smtClean="0"/>
              <a:t>Milan </a:t>
            </a:r>
            <a:r>
              <a:rPr lang="it-IT" sz="2000" dirty="0"/>
              <a:t>+ surroundings</a:t>
            </a:r>
            <a:endParaRPr lang="it-IT" sz="2000" dirty="0" smtClean="0"/>
          </a:p>
          <a:p>
            <a:pPr lvl="1"/>
            <a:r>
              <a:rPr lang="it-IT" sz="2000" dirty="0" smtClean="0"/>
              <a:t>Nov-dic 2013</a:t>
            </a:r>
          </a:p>
          <a:p>
            <a:pPr lvl="1"/>
            <a:r>
              <a:rPr lang="it-IT" sz="2000" dirty="0" smtClean="0"/>
              <a:t>Grid of 10.000 cells </a:t>
            </a:r>
          </a:p>
          <a:p>
            <a:pPr lvl="1"/>
            <a:r>
              <a:rPr lang="it-IT" sz="2000" dirty="0" smtClean="0"/>
              <a:t>Activity recorded every ten minutes</a:t>
            </a:r>
          </a:p>
          <a:p>
            <a:pPr lvl="1"/>
            <a:r>
              <a:rPr lang="it-IT" sz="2000" dirty="0" smtClean="0"/>
              <a:t>A footprint for each </a:t>
            </a:r>
            <a:r>
              <a:rPr lang="it-IT" sz="2000" dirty="0" smtClean="0"/>
              <a:t>cell</a:t>
            </a:r>
            <a:endParaRPr lang="it-IT" sz="2400" dirty="0" smtClean="0"/>
          </a:p>
          <a:p>
            <a:endParaRPr lang="it-IT"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520" y="1948956"/>
            <a:ext cx="5588346" cy="2107406"/>
          </a:xfrm>
          <a:prstGeom prst="rect">
            <a:avLst/>
          </a:prstGeom>
        </p:spPr>
      </p:pic>
      <p:sp>
        <p:nvSpPr>
          <p:cNvPr id="5" name="Rectangle 4"/>
          <p:cNvSpPr/>
          <p:nvPr/>
        </p:nvSpPr>
        <p:spPr>
          <a:xfrm>
            <a:off x="838200" y="5355132"/>
            <a:ext cx="10515600" cy="707886"/>
          </a:xfrm>
          <a:prstGeom prst="rect">
            <a:avLst/>
          </a:prstGeom>
        </p:spPr>
        <p:txBody>
          <a:bodyPr wrap="square">
            <a:spAutoFit/>
          </a:bodyPr>
          <a:lstStyle/>
          <a:p>
            <a:r>
              <a:rPr lang="it-IT" sz="2000" dirty="0" smtClean="0"/>
              <a:t>Analysis performed using data in their original format (GeoJSON, csv) and serialization in RDF format at the end of the analysis.</a:t>
            </a:r>
          </a:p>
        </p:txBody>
      </p:sp>
      <p:sp>
        <p:nvSpPr>
          <p:cNvPr id="6" name="Rectangle 5"/>
          <p:cNvSpPr/>
          <p:nvPr/>
        </p:nvSpPr>
        <p:spPr>
          <a:xfrm>
            <a:off x="736600" y="4180336"/>
            <a:ext cx="6096000" cy="1077218"/>
          </a:xfrm>
          <a:prstGeom prst="rect">
            <a:avLst/>
          </a:prstGeom>
        </p:spPr>
        <p:txBody>
          <a:bodyPr>
            <a:spAutoFit/>
          </a:bodyPr>
          <a:lstStyle/>
          <a:p>
            <a:pPr marL="342900" indent="-342900">
              <a:buFont typeface="Arial" panose="020B0604020202020204" pitchFamily="34" charset="0"/>
              <a:buChar char="•"/>
            </a:pPr>
            <a:r>
              <a:rPr lang="it-IT" sz="2400" dirty="0" smtClean="0"/>
              <a:t>ISTAT - Italian National Statistical Institute  </a:t>
            </a:r>
          </a:p>
          <a:p>
            <a:pPr marL="800100" lvl="1" indent="-342900">
              <a:buFont typeface="Arial" panose="020B0604020202020204" pitchFamily="34" charset="0"/>
              <a:buChar char="•"/>
            </a:pPr>
            <a:r>
              <a:rPr lang="it-IT" sz="2000" dirty="0" smtClean="0"/>
              <a:t>demographic data of 2011 and 2001</a:t>
            </a:r>
          </a:p>
          <a:p>
            <a:pPr marL="800100" lvl="1" indent="-342900">
              <a:buFont typeface="Arial" panose="020B0604020202020204" pitchFamily="34" charset="0"/>
              <a:buChar char="•"/>
            </a:pPr>
            <a:r>
              <a:rPr lang="it-IT" sz="2000" dirty="0" smtClean="0"/>
              <a:t>divided by sex, age and nationality</a:t>
            </a:r>
          </a:p>
        </p:txBody>
      </p:sp>
      <p:cxnSp>
        <p:nvCxnSpPr>
          <p:cNvPr id="7" name="Straight Connector 6"/>
          <p:cNvCxnSpPr/>
          <p:nvPr/>
        </p:nvCxnSpPr>
        <p:spPr>
          <a:xfrm>
            <a:off x="177800" y="626109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8" name="Picture 2" descr="http://www.ambienteambienti.com/wp-content/uploads/2013/07/CEFRIEL_-LOGO.300dpi-e137512628544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p:cNvSpPr>
            <a:spLocks noGrp="1"/>
          </p:cNvSpPr>
          <p:nvPr>
            <p:ph type="ftr" sz="quarter" idx="11"/>
          </p:nvPr>
        </p:nvSpPr>
        <p:spPr/>
        <p:txBody>
          <a:bodyPr/>
          <a:lstStyle/>
          <a:p>
            <a:r>
              <a:rPr lang="it-IT" smtClean="0"/>
              <a:t>Semantic Statistics - ISWC 2014 - Riva del Garda, Italy</a:t>
            </a:r>
            <a:endParaRPr lang="it-IT"/>
          </a:p>
        </p:txBody>
      </p:sp>
      <p:sp>
        <p:nvSpPr>
          <p:cNvPr id="10" name="Slide Number Placeholder 9"/>
          <p:cNvSpPr>
            <a:spLocks noGrp="1"/>
          </p:cNvSpPr>
          <p:nvPr>
            <p:ph type="sldNum" sz="quarter" idx="12"/>
          </p:nvPr>
        </p:nvSpPr>
        <p:spPr/>
        <p:txBody>
          <a:bodyPr/>
          <a:lstStyle/>
          <a:p>
            <a:fld id="{ABA4A42A-52BD-45F0-BF90-A51C44767E54}" type="slidenum">
              <a:rPr lang="it-IT" smtClean="0"/>
              <a:t>3</a:t>
            </a:fld>
            <a:endParaRPr lang="it-IT"/>
          </a:p>
        </p:txBody>
      </p:sp>
    </p:spTree>
    <p:extLst>
      <p:ext uri="{BB962C8B-B14F-4D97-AF65-F5344CB8AC3E}">
        <p14:creationId xmlns:p14="http://schemas.microsoft.com/office/powerpoint/2010/main" val="1353976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39" y="91204"/>
            <a:ext cx="10515600" cy="1325563"/>
          </a:xfrm>
        </p:spPr>
        <p:txBody>
          <a:bodyPr/>
          <a:lstStyle/>
          <a:p>
            <a:r>
              <a:rPr lang="it-IT" dirty="0" smtClean="0"/>
              <a:t>Datasets available </a:t>
            </a:r>
            <a:r>
              <a:rPr lang="it-IT" sz="3600" dirty="0" smtClean="0"/>
              <a:t>– different spatial granularity</a:t>
            </a:r>
            <a:endParaRPr lang="it-IT" dirty="0"/>
          </a:p>
        </p:txBody>
      </p:sp>
      <p:pic>
        <p:nvPicPr>
          <p:cNvPr id="5" name="Picture 4"/>
          <p:cNvPicPr>
            <a:picLocks noChangeAspect="1"/>
          </p:cNvPicPr>
          <p:nvPr/>
        </p:nvPicPr>
        <p:blipFill rotWithShape="1">
          <a:blip r:embed="rId3"/>
          <a:srcRect l="34062" t="20053" r="7292" b="8462"/>
          <a:stretch/>
        </p:blipFill>
        <p:spPr>
          <a:xfrm>
            <a:off x="459759" y="1574554"/>
            <a:ext cx="3908938" cy="3811734"/>
          </a:xfrm>
          <a:prstGeom prst="rect">
            <a:avLst/>
          </a:prstGeom>
        </p:spPr>
      </p:pic>
      <p:pic>
        <p:nvPicPr>
          <p:cNvPr id="6" name="Picture 5"/>
          <p:cNvPicPr>
            <a:picLocks noChangeAspect="1"/>
          </p:cNvPicPr>
          <p:nvPr/>
        </p:nvPicPr>
        <p:blipFill rotWithShape="1">
          <a:blip r:embed="rId4"/>
          <a:srcRect l="72638" t="20964" r="2826" b="9766"/>
          <a:stretch/>
        </p:blipFill>
        <p:spPr>
          <a:xfrm>
            <a:off x="4787796" y="1574554"/>
            <a:ext cx="3797403" cy="3811734"/>
          </a:xfrm>
          <a:prstGeom prst="rect">
            <a:avLst/>
          </a:prstGeom>
        </p:spPr>
      </p:pic>
      <p:sp>
        <p:nvSpPr>
          <p:cNvPr id="7" name="TextBox 6"/>
          <p:cNvSpPr txBox="1"/>
          <p:nvPr/>
        </p:nvSpPr>
        <p:spPr>
          <a:xfrm>
            <a:off x="4940299" y="5575300"/>
            <a:ext cx="3644899" cy="646331"/>
          </a:xfrm>
          <a:prstGeom prst="rect">
            <a:avLst/>
          </a:prstGeom>
          <a:noFill/>
        </p:spPr>
        <p:txBody>
          <a:bodyPr wrap="square" rtlCol="0">
            <a:spAutoFit/>
          </a:bodyPr>
          <a:lstStyle/>
          <a:p>
            <a:r>
              <a:rPr lang="it-IT" dirty="0" smtClean="0"/>
              <a:t>ISTAT – 50 surrounding towns + 9 internal Milano districts</a:t>
            </a:r>
            <a:endParaRPr lang="it-IT" dirty="0"/>
          </a:p>
        </p:txBody>
      </p:sp>
      <p:sp>
        <p:nvSpPr>
          <p:cNvPr id="8" name="TextBox 7"/>
          <p:cNvSpPr txBox="1"/>
          <p:nvPr/>
        </p:nvSpPr>
        <p:spPr>
          <a:xfrm>
            <a:off x="736600" y="5544075"/>
            <a:ext cx="3543300" cy="646331"/>
          </a:xfrm>
          <a:prstGeom prst="rect">
            <a:avLst/>
          </a:prstGeom>
          <a:noFill/>
        </p:spPr>
        <p:txBody>
          <a:bodyPr wrap="square" rtlCol="0">
            <a:spAutoFit/>
          </a:bodyPr>
          <a:lstStyle/>
          <a:p>
            <a:r>
              <a:rPr lang="it-IT" dirty="0" smtClean="0"/>
              <a:t>Telecom – grid of 10.000 cells (250 x 250 m each)</a:t>
            </a:r>
            <a:endParaRPr lang="it-IT" dirty="0"/>
          </a:p>
        </p:txBody>
      </p:sp>
      <p:sp>
        <p:nvSpPr>
          <p:cNvPr id="10" name="TextBox 9"/>
          <p:cNvSpPr txBox="1"/>
          <p:nvPr/>
        </p:nvSpPr>
        <p:spPr>
          <a:xfrm>
            <a:off x="9782175" y="2616537"/>
            <a:ext cx="1905002" cy="2031325"/>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it-IT" dirty="0" smtClean="0"/>
              <a:t>Pre-processing of data required.</a:t>
            </a:r>
          </a:p>
          <a:p>
            <a:pPr algn="ctr"/>
            <a:endParaRPr lang="it-IT" dirty="0" smtClean="0"/>
          </a:p>
          <a:p>
            <a:pPr algn="ctr"/>
            <a:r>
              <a:rPr lang="it-IT" dirty="0" smtClean="0"/>
              <a:t>Mapping of Telecom data into municipality granularity. </a:t>
            </a:r>
            <a:endParaRPr lang="it-IT" dirty="0"/>
          </a:p>
        </p:txBody>
      </p:sp>
      <p:sp>
        <p:nvSpPr>
          <p:cNvPr id="3" name="Right Arrow 2"/>
          <p:cNvSpPr/>
          <p:nvPr/>
        </p:nvSpPr>
        <p:spPr>
          <a:xfrm>
            <a:off x="8877300" y="3365500"/>
            <a:ext cx="711200" cy="2667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cxnSp>
        <p:nvCxnSpPr>
          <p:cNvPr id="9" name="Straight Connector 8"/>
          <p:cNvCxnSpPr/>
          <p:nvPr/>
        </p:nvCxnSpPr>
        <p:spPr>
          <a:xfrm>
            <a:off x="177800" y="626109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11" name="Picture 2" descr="http://www.ambienteambienti.com/wp-content/uploads/2013/07/CEFRIEL_-LOGO.300dpi-e137512628544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it-IT" smtClean="0"/>
              <a:t>Semantic Statistics - ISWC 2014 - Riva del Garda, Italy</a:t>
            </a:r>
            <a:endParaRPr lang="it-IT"/>
          </a:p>
        </p:txBody>
      </p:sp>
      <p:sp>
        <p:nvSpPr>
          <p:cNvPr id="12" name="Slide Number Placeholder 11"/>
          <p:cNvSpPr>
            <a:spLocks noGrp="1"/>
          </p:cNvSpPr>
          <p:nvPr>
            <p:ph type="sldNum" sz="quarter" idx="12"/>
          </p:nvPr>
        </p:nvSpPr>
        <p:spPr/>
        <p:txBody>
          <a:bodyPr/>
          <a:lstStyle/>
          <a:p>
            <a:fld id="{ABA4A42A-52BD-45F0-BF90-A51C44767E54}" type="slidenum">
              <a:rPr lang="it-IT" smtClean="0"/>
              <a:t>4</a:t>
            </a:fld>
            <a:endParaRPr lang="it-IT"/>
          </a:p>
        </p:txBody>
      </p:sp>
    </p:spTree>
    <p:extLst>
      <p:ext uri="{BB962C8B-B14F-4D97-AF65-F5344CB8AC3E}">
        <p14:creationId xmlns:p14="http://schemas.microsoft.com/office/powerpoint/2010/main" val="2160561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83443"/>
            <a:ext cx="10515600" cy="1325563"/>
          </a:xfrm>
        </p:spPr>
        <p:txBody>
          <a:bodyPr/>
          <a:lstStyle/>
          <a:p>
            <a:r>
              <a:rPr lang="it-IT" dirty="0" smtClean="0"/>
              <a:t>Methodology of analysis </a:t>
            </a:r>
            <a:endParaRPr lang="it-IT" dirty="0"/>
          </a:p>
        </p:txBody>
      </p:sp>
      <p:sp>
        <p:nvSpPr>
          <p:cNvPr id="3" name="Content Placeholder 2"/>
          <p:cNvSpPr>
            <a:spLocks noGrp="1"/>
          </p:cNvSpPr>
          <p:nvPr>
            <p:ph idx="1"/>
          </p:nvPr>
        </p:nvSpPr>
        <p:spPr>
          <a:xfrm>
            <a:off x="838200" y="1734184"/>
            <a:ext cx="10617200" cy="4613275"/>
          </a:xfrm>
        </p:spPr>
        <p:txBody>
          <a:bodyPr>
            <a:normAutofit fontScale="77500" lnSpcReduction="20000"/>
          </a:bodyPr>
          <a:lstStyle/>
          <a:p>
            <a:pPr marL="0" indent="0">
              <a:buNone/>
            </a:pPr>
            <a:r>
              <a:rPr lang="it-IT" dirty="0" smtClean="0"/>
              <a:t>Goal of analysis: do the two datasets have the same intrinsic meaning?</a:t>
            </a:r>
          </a:p>
          <a:p>
            <a:pPr marL="0" indent="0">
              <a:buNone/>
            </a:pPr>
            <a:endParaRPr lang="it-IT" dirty="0" smtClean="0"/>
          </a:p>
          <a:p>
            <a:pPr marL="0" indent="0">
              <a:buNone/>
            </a:pPr>
            <a:r>
              <a:rPr lang="it-IT" b="1" dirty="0" smtClean="0"/>
              <a:t>Unsupervised clustering </a:t>
            </a:r>
            <a:r>
              <a:rPr lang="it-IT" dirty="0" smtClean="0"/>
              <a:t>to group data in each dataset:</a:t>
            </a:r>
          </a:p>
          <a:p>
            <a:r>
              <a:rPr lang="it-IT" dirty="0" smtClean="0"/>
              <a:t>k-means (euclidean distance)</a:t>
            </a:r>
          </a:p>
          <a:p>
            <a:r>
              <a:rPr lang="it-IT" dirty="0" smtClean="0"/>
              <a:t>Adaptive k-means (cosine distance)</a:t>
            </a:r>
          </a:p>
          <a:p>
            <a:pPr marL="0" indent="0">
              <a:buNone/>
            </a:pPr>
            <a:endParaRPr lang="it-IT" dirty="0" smtClean="0"/>
          </a:p>
          <a:p>
            <a:pPr marL="0" indent="0">
              <a:buNone/>
            </a:pPr>
            <a:r>
              <a:rPr lang="it-IT" b="1" dirty="0" smtClean="0"/>
              <a:t>Comparison</a:t>
            </a:r>
            <a:r>
              <a:rPr lang="it-IT" dirty="0" smtClean="0"/>
              <a:t> of the two clustering results to find correlation between the two datasets.</a:t>
            </a:r>
          </a:p>
          <a:p>
            <a:pPr marL="0" indent="0">
              <a:buNone/>
            </a:pPr>
            <a:endParaRPr lang="it-IT" dirty="0" smtClean="0"/>
          </a:p>
          <a:p>
            <a:pPr marL="0" indent="0">
              <a:buNone/>
            </a:pPr>
            <a:r>
              <a:rPr lang="it-IT" b="1" dirty="0" smtClean="0"/>
              <a:t>Validation</a:t>
            </a:r>
            <a:r>
              <a:rPr lang="it-IT" dirty="0" smtClean="0"/>
              <a:t> of the comparison:</a:t>
            </a:r>
          </a:p>
          <a:p>
            <a:r>
              <a:rPr lang="it-IT" dirty="0" smtClean="0"/>
              <a:t>Rand Index</a:t>
            </a:r>
          </a:p>
          <a:p>
            <a:r>
              <a:rPr lang="it-IT" dirty="0" smtClean="0"/>
              <a:t>Kappa Index</a:t>
            </a:r>
          </a:p>
          <a:p>
            <a:pPr marL="0" indent="0">
              <a:buNone/>
            </a:pPr>
            <a:r>
              <a:rPr lang="it-IT" sz="2300" dirty="0" smtClean="0"/>
              <a:t>(</a:t>
            </a:r>
            <a:r>
              <a:rPr lang="en-US" sz="2300" dirty="0" smtClean="0"/>
              <a:t>the closer to 1 the index is, the stronger the correlation between the data </a:t>
            </a:r>
            <a:r>
              <a:rPr lang="en-US" sz="2300" dirty="0" err="1" smtClean="0"/>
              <a:t>clusterings</a:t>
            </a:r>
            <a:r>
              <a:rPr lang="it-IT" sz="2300" dirty="0" smtClean="0"/>
              <a:t>)</a:t>
            </a:r>
          </a:p>
        </p:txBody>
      </p:sp>
      <p:cxnSp>
        <p:nvCxnSpPr>
          <p:cNvPr id="4" name="Straight Connector 3"/>
          <p:cNvCxnSpPr/>
          <p:nvPr/>
        </p:nvCxnSpPr>
        <p:spPr>
          <a:xfrm>
            <a:off x="177800" y="626109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5" name="Picture 2" descr="http://www.ambienteambienti.com/wp-content/uploads/2013/07/CEFRIEL_-LOGO.300dpi-e13751262854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p:cNvSpPr>
            <a:spLocks noGrp="1"/>
          </p:cNvSpPr>
          <p:nvPr>
            <p:ph type="ftr" sz="quarter" idx="11"/>
          </p:nvPr>
        </p:nvSpPr>
        <p:spPr/>
        <p:txBody>
          <a:bodyPr/>
          <a:lstStyle/>
          <a:p>
            <a:r>
              <a:rPr lang="it-IT" smtClean="0"/>
              <a:t>Semantic Statistics - ISWC 2014 - Riva del Garda, Italy</a:t>
            </a:r>
            <a:endParaRPr lang="it-IT"/>
          </a:p>
        </p:txBody>
      </p:sp>
      <p:sp>
        <p:nvSpPr>
          <p:cNvPr id="7" name="Slide Number Placeholder 6"/>
          <p:cNvSpPr>
            <a:spLocks noGrp="1"/>
          </p:cNvSpPr>
          <p:nvPr>
            <p:ph type="sldNum" sz="quarter" idx="12"/>
          </p:nvPr>
        </p:nvSpPr>
        <p:spPr/>
        <p:txBody>
          <a:bodyPr/>
          <a:lstStyle/>
          <a:p>
            <a:fld id="{ABA4A42A-52BD-45F0-BF90-A51C44767E54}" type="slidenum">
              <a:rPr lang="it-IT" smtClean="0"/>
              <a:t>5</a:t>
            </a:fld>
            <a:endParaRPr lang="it-IT"/>
          </a:p>
        </p:txBody>
      </p:sp>
    </p:spTree>
    <p:extLst>
      <p:ext uri="{BB962C8B-B14F-4D97-AF65-F5344CB8AC3E}">
        <p14:creationId xmlns:p14="http://schemas.microsoft.com/office/powerpoint/2010/main" val="26875855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25"/>
            <a:ext cx="12192000" cy="1325563"/>
          </a:xfrm>
        </p:spPr>
        <p:txBody>
          <a:bodyPr>
            <a:normAutofit/>
          </a:bodyPr>
          <a:lstStyle/>
          <a:p>
            <a:r>
              <a:rPr lang="it-IT" dirty="0" smtClean="0"/>
              <a:t>Experiments- </a:t>
            </a:r>
            <a:r>
              <a:rPr lang="it-IT" sz="2800" dirty="0" smtClean="0"/>
              <a:t>Telecom vs ISTAT (range on total poulation)</a:t>
            </a:r>
            <a:endParaRPr lang="it-IT" sz="4000" dirty="0"/>
          </a:p>
        </p:txBody>
      </p:sp>
      <p:pic>
        <p:nvPicPr>
          <p:cNvPr id="4" name="Picture 3"/>
          <p:cNvPicPr>
            <a:picLocks noChangeAspect="1"/>
          </p:cNvPicPr>
          <p:nvPr/>
        </p:nvPicPr>
        <p:blipFill rotWithShape="1">
          <a:blip r:embed="rId3"/>
          <a:srcRect l="15104" t="8333" r="15209" b="4558"/>
          <a:stretch/>
        </p:blipFill>
        <p:spPr>
          <a:xfrm>
            <a:off x="444500" y="1258631"/>
            <a:ext cx="4392869" cy="4392869"/>
          </a:xfrm>
          <a:prstGeom prst="rect">
            <a:avLst/>
          </a:prstGeom>
        </p:spPr>
      </p:pic>
      <p:sp>
        <p:nvSpPr>
          <p:cNvPr id="5" name="TextBox 4"/>
          <p:cNvSpPr txBox="1"/>
          <p:nvPr/>
        </p:nvSpPr>
        <p:spPr>
          <a:xfrm>
            <a:off x="1129634" y="5835136"/>
            <a:ext cx="3022600" cy="369332"/>
          </a:xfrm>
          <a:prstGeom prst="rect">
            <a:avLst/>
          </a:prstGeom>
          <a:noFill/>
        </p:spPr>
        <p:txBody>
          <a:bodyPr wrap="square" rtlCol="0">
            <a:spAutoFit/>
          </a:bodyPr>
          <a:lstStyle/>
          <a:p>
            <a:r>
              <a:rPr lang="it-IT" dirty="0" smtClean="0"/>
              <a:t>Telecom -  Kmeans 6 classes</a:t>
            </a:r>
            <a:endParaRPr lang="it-IT" dirty="0"/>
          </a:p>
        </p:txBody>
      </p:sp>
      <p:graphicFrame>
        <p:nvGraphicFramePr>
          <p:cNvPr id="6" name="Table 5"/>
          <p:cNvGraphicFramePr>
            <a:graphicFrameLocks noGrp="1"/>
          </p:cNvGraphicFramePr>
          <p:nvPr>
            <p:extLst>
              <p:ext uri="{D42A27DB-BD31-4B8C-83A1-F6EECF244321}">
                <p14:modId xmlns:p14="http://schemas.microsoft.com/office/powerpoint/2010/main" val="666831947"/>
              </p:ext>
            </p:extLst>
          </p:nvPr>
        </p:nvGraphicFramePr>
        <p:xfrm>
          <a:off x="9791700" y="1545166"/>
          <a:ext cx="2159000" cy="1010920"/>
        </p:xfrm>
        <a:graphic>
          <a:graphicData uri="http://schemas.openxmlformats.org/drawingml/2006/table">
            <a:tbl>
              <a:tblPr firstRow="1" bandRow="1">
                <a:tableStyleId>{93296810-A885-4BE3-A3E7-6D5BEEA58F35}</a:tableStyleId>
              </a:tblPr>
              <a:tblGrid>
                <a:gridCol w="1079500"/>
                <a:gridCol w="1079500"/>
              </a:tblGrid>
              <a:tr h="370840">
                <a:tc>
                  <a:txBody>
                    <a:bodyPr/>
                    <a:lstStyle/>
                    <a:p>
                      <a:r>
                        <a:rPr lang="it-IT" dirty="0" smtClean="0"/>
                        <a:t>Rand</a:t>
                      </a:r>
                      <a:r>
                        <a:rPr lang="it-IT" baseline="0" dirty="0" smtClean="0"/>
                        <a:t> Index</a:t>
                      </a:r>
                      <a:endParaRPr lang="it-IT" dirty="0"/>
                    </a:p>
                  </a:txBody>
                  <a:tcPr/>
                </a:tc>
                <a:tc>
                  <a:txBody>
                    <a:bodyPr/>
                    <a:lstStyle/>
                    <a:p>
                      <a:r>
                        <a:rPr lang="it-IT" dirty="0" smtClean="0"/>
                        <a:t>Kappa Index</a:t>
                      </a:r>
                      <a:endParaRPr lang="it-IT" dirty="0"/>
                    </a:p>
                  </a:txBody>
                  <a:tcPr/>
                </a:tc>
              </a:tr>
              <a:tr h="370840">
                <a:tc>
                  <a:txBody>
                    <a:bodyPr/>
                    <a:lstStyle/>
                    <a:p>
                      <a:r>
                        <a:rPr lang="it-IT" dirty="0" smtClean="0"/>
                        <a:t>0,23</a:t>
                      </a:r>
                      <a:endParaRPr lang="it-IT" dirty="0"/>
                    </a:p>
                  </a:txBody>
                  <a:tcPr/>
                </a:tc>
                <a:tc>
                  <a:txBody>
                    <a:bodyPr/>
                    <a:lstStyle/>
                    <a:p>
                      <a:r>
                        <a:rPr lang="it-IT" dirty="0" smtClean="0"/>
                        <a:t>0,23</a:t>
                      </a:r>
                      <a:endParaRPr lang="it-IT" dirty="0"/>
                    </a:p>
                  </a:txBody>
                  <a:tcPr/>
                </a:tc>
              </a:tr>
            </a:tbl>
          </a:graphicData>
        </a:graphic>
      </p:graphicFrame>
      <p:pic>
        <p:nvPicPr>
          <p:cNvPr id="7" name="Picture 6"/>
          <p:cNvPicPr>
            <a:picLocks noChangeAspect="1"/>
          </p:cNvPicPr>
          <p:nvPr/>
        </p:nvPicPr>
        <p:blipFill rotWithShape="1">
          <a:blip r:embed="rId4"/>
          <a:srcRect l="14791" t="7943" r="15209" b="4687"/>
          <a:stretch/>
        </p:blipFill>
        <p:spPr>
          <a:xfrm>
            <a:off x="5051136" y="1258631"/>
            <a:ext cx="4399416" cy="4392869"/>
          </a:xfrm>
          <a:prstGeom prst="rect">
            <a:avLst/>
          </a:prstGeom>
        </p:spPr>
      </p:pic>
      <p:sp>
        <p:nvSpPr>
          <p:cNvPr id="8" name="Rectangle 7"/>
          <p:cNvSpPr/>
          <p:nvPr/>
        </p:nvSpPr>
        <p:spPr>
          <a:xfrm>
            <a:off x="5842157" y="5842004"/>
            <a:ext cx="2817374" cy="369332"/>
          </a:xfrm>
          <a:prstGeom prst="rect">
            <a:avLst/>
          </a:prstGeom>
        </p:spPr>
        <p:txBody>
          <a:bodyPr wrap="none">
            <a:spAutoFit/>
          </a:bodyPr>
          <a:lstStyle/>
          <a:p>
            <a:r>
              <a:rPr lang="it-IT" dirty="0" smtClean="0"/>
              <a:t>ISTAT 2011 -  range 6 classes</a:t>
            </a:r>
            <a:endParaRPr lang="it-IT" dirty="0"/>
          </a:p>
        </p:txBody>
      </p:sp>
      <p:cxnSp>
        <p:nvCxnSpPr>
          <p:cNvPr id="9" name="Straight Arrow Connector 8"/>
          <p:cNvCxnSpPr/>
          <p:nvPr/>
        </p:nvCxnSpPr>
        <p:spPr>
          <a:xfrm>
            <a:off x="10871200" y="255524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812337" y="3186479"/>
            <a:ext cx="2225130" cy="646331"/>
          </a:xfrm>
          <a:prstGeom prst="rect">
            <a:avLst/>
          </a:prstGeom>
          <a:noFill/>
          <a:ln>
            <a:solidFill>
              <a:schemeClr val="accent2"/>
            </a:solidFill>
          </a:ln>
        </p:spPr>
        <p:txBody>
          <a:bodyPr wrap="square" rtlCol="0">
            <a:spAutoFit/>
          </a:bodyPr>
          <a:lstStyle/>
          <a:p>
            <a:pPr algn="ctr"/>
            <a:r>
              <a:rPr lang="it-IT" dirty="0" smtClean="0"/>
              <a:t>Only partial  correlation</a:t>
            </a:r>
            <a:endParaRPr lang="it-IT" dirty="0"/>
          </a:p>
        </p:txBody>
      </p:sp>
      <p:sp>
        <p:nvSpPr>
          <p:cNvPr id="11" name="TextBox 10"/>
          <p:cNvSpPr txBox="1"/>
          <p:nvPr/>
        </p:nvSpPr>
        <p:spPr>
          <a:xfrm>
            <a:off x="9812337" y="3924250"/>
            <a:ext cx="2225130" cy="2308324"/>
          </a:xfrm>
          <a:prstGeom prst="rect">
            <a:avLst/>
          </a:prstGeom>
          <a:noFill/>
          <a:ln>
            <a:solidFill>
              <a:schemeClr val="accent2"/>
            </a:solidFill>
          </a:ln>
        </p:spPr>
        <p:txBody>
          <a:bodyPr wrap="square" rtlCol="0">
            <a:spAutoFit/>
          </a:bodyPr>
          <a:lstStyle/>
          <a:p>
            <a:pPr algn="ctr"/>
            <a:r>
              <a:rPr lang="it-IT" dirty="0" smtClean="0"/>
              <a:t>Try to add information to total population (feature vector with distribution of populatin divided by sex, age and nationality)</a:t>
            </a:r>
            <a:endParaRPr lang="it-IT" dirty="0"/>
          </a:p>
        </p:txBody>
      </p:sp>
      <p:cxnSp>
        <p:nvCxnSpPr>
          <p:cNvPr id="12" name="Straight Connector 11"/>
          <p:cNvCxnSpPr/>
          <p:nvPr/>
        </p:nvCxnSpPr>
        <p:spPr>
          <a:xfrm>
            <a:off x="177800" y="626109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13" name="Picture 2" descr="http://www.ambienteambienti.com/wp-content/uploads/2013/07/CEFRIEL_-LOGO.300dpi-e137512628544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it-IT" smtClean="0"/>
              <a:t>Semantic Statistics - ISWC 2014 - Riva del Garda, Italy</a:t>
            </a:r>
            <a:endParaRPr lang="it-IT"/>
          </a:p>
        </p:txBody>
      </p:sp>
      <p:sp>
        <p:nvSpPr>
          <p:cNvPr id="14" name="Slide Number Placeholder 13"/>
          <p:cNvSpPr>
            <a:spLocks noGrp="1"/>
          </p:cNvSpPr>
          <p:nvPr>
            <p:ph type="sldNum" sz="quarter" idx="12"/>
          </p:nvPr>
        </p:nvSpPr>
        <p:spPr/>
        <p:txBody>
          <a:bodyPr/>
          <a:lstStyle/>
          <a:p>
            <a:fld id="{ABA4A42A-52BD-45F0-BF90-A51C44767E54}" type="slidenum">
              <a:rPr lang="it-IT" smtClean="0"/>
              <a:t>6</a:t>
            </a:fld>
            <a:endParaRPr lang="it-IT"/>
          </a:p>
        </p:txBody>
      </p:sp>
    </p:spTree>
    <p:extLst>
      <p:ext uri="{BB962C8B-B14F-4D97-AF65-F5344CB8AC3E}">
        <p14:creationId xmlns:p14="http://schemas.microsoft.com/office/powerpoint/2010/main" val="33090027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25"/>
            <a:ext cx="12192000" cy="1325563"/>
          </a:xfrm>
        </p:spPr>
        <p:txBody>
          <a:bodyPr>
            <a:normAutofit/>
          </a:bodyPr>
          <a:lstStyle/>
          <a:p>
            <a:r>
              <a:rPr lang="it-IT" dirty="0" smtClean="0"/>
              <a:t>Experiments </a:t>
            </a:r>
            <a:r>
              <a:rPr lang="it-IT" sz="4000" dirty="0" smtClean="0"/>
              <a:t>- </a:t>
            </a:r>
            <a:r>
              <a:rPr lang="it-IT" sz="2400" dirty="0" smtClean="0"/>
              <a:t>Telecom vs ISTAT (2011 fine-grained population)</a:t>
            </a:r>
            <a:endParaRPr lang="it-IT" sz="3600" dirty="0"/>
          </a:p>
        </p:txBody>
      </p:sp>
      <p:sp>
        <p:nvSpPr>
          <p:cNvPr id="5" name="TextBox 4"/>
          <p:cNvSpPr txBox="1"/>
          <p:nvPr/>
        </p:nvSpPr>
        <p:spPr>
          <a:xfrm>
            <a:off x="1149350" y="5835136"/>
            <a:ext cx="2870200" cy="369332"/>
          </a:xfrm>
          <a:prstGeom prst="rect">
            <a:avLst/>
          </a:prstGeom>
          <a:noFill/>
        </p:spPr>
        <p:txBody>
          <a:bodyPr wrap="square" rtlCol="0">
            <a:spAutoFit/>
          </a:bodyPr>
          <a:lstStyle/>
          <a:p>
            <a:r>
              <a:rPr lang="it-IT" dirty="0" smtClean="0"/>
              <a:t>Telecom -  Kmeans 4 classes</a:t>
            </a:r>
            <a:endParaRPr lang="it-IT" dirty="0"/>
          </a:p>
        </p:txBody>
      </p:sp>
      <p:graphicFrame>
        <p:nvGraphicFramePr>
          <p:cNvPr id="6" name="Table 5"/>
          <p:cNvGraphicFramePr>
            <a:graphicFrameLocks noGrp="1"/>
          </p:cNvGraphicFramePr>
          <p:nvPr>
            <p:extLst>
              <p:ext uri="{D42A27DB-BD31-4B8C-83A1-F6EECF244321}">
                <p14:modId xmlns:p14="http://schemas.microsoft.com/office/powerpoint/2010/main" val="3323505792"/>
              </p:ext>
            </p:extLst>
          </p:nvPr>
        </p:nvGraphicFramePr>
        <p:xfrm>
          <a:off x="9791700" y="1545166"/>
          <a:ext cx="2159000" cy="1010920"/>
        </p:xfrm>
        <a:graphic>
          <a:graphicData uri="http://schemas.openxmlformats.org/drawingml/2006/table">
            <a:tbl>
              <a:tblPr firstRow="1" bandRow="1">
                <a:tableStyleId>{93296810-A885-4BE3-A3E7-6D5BEEA58F35}</a:tableStyleId>
              </a:tblPr>
              <a:tblGrid>
                <a:gridCol w="1079500"/>
                <a:gridCol w="1079500"/>
              </a:tblGrid>
              <a:tr h="370840">
                <a:tc>
                  <a:txBody>
                    <a:bodyPr/>
                    <a:lstStyle/>
                    <a:p>
                      <a:r>
                        <a:rPr lang="it-IT" dirty="0" smtClean="0"/>
                        <a:t>Rand</a:t>
                      </a:r>
                      <a:r>
                        <a:rPr lang="it-IT" baseline="0" dirty="0" smtClean="0"/>
                        <a:t> Index</a:t>
                      </a:r>
                      <a:endParaRPr lang="it-IT" dirty="0"/>
                    </a:p>
                  </a:txBody>
                  <a:tcPr/>
                </a:tc>
                <a:tc>
                  <a:txBody>
                    <a:bodyPr/>
                    <a:lstStyle/>
                    <a:p>
                      <a:r>
                        <a:rPr lang="it-IT" dirty="0" smtClean="0"/>
                        <a:t>Kappa Index</a:t>
                      </a:r>
                      <a:endParaRPr lang="it-IT" dirty="0"/>
                    </a:p>
                  </a:txBody>
                  <a:tcPr/>
                </a:tc>
              </a:tr>
              <a:tr h="370840">
                <a:tc>
                  <a:txBody>
                    <a:bodyPr/>
                    <a:lstStyle/>
                    <a:p>
                      <a:r>
                        <a:rPr lang="it-IT" dirty="0" smtClean="0"/>
                        <a:t>0,77</a:t>
                      </a:r>
                      <a:endParaRPr lang="it-IT" dirty="0"/>
                    </a:p>
                  </a:txBody>
                  <a:tcPr/>
                </a:tc>
                <a:tc>
                  <a:txBody>
                    <a:bodyPr/>
                    <a:lstStyle/>
                    <a:p>
                      <a:r>
                        <a:rPr lang="it-IT" dirty="0" smtClean="0"/>
                        <a:t>0,81</a:t>
                      </a:r>
                      <a:endParaRPr lang="it-IT" dirty="0"/>
                    </a:p>
                  </a:txBody>
                  <a:tcPr/>
                </a:tc>
              </a:tr>
            </a:tbl>
          </a:graphicData>
        </a:graphic>
      </p:graphicFrame>
      <p:sp>
        <p:nvSpPr>
          <p:cNvPr id="8" name="Rectangle 7"/>
          <p:cNvSpPr/>
          <p:nvPr/>
        </p:nvSpPr>
        <p:spPr>
          <a:xfrm>
            <a:off x="5639694" y="5835136"/>
            <a:ext cx="3017621" cy="369332"/>
          </a:xfrm>
          <a:prstGeom prst="rect">
            <a:avLst/>
          </a:prstGeom>
        </p:spPr>
        <p:txBody>
          <a:bodyPr wrap="none">
            <a:spAutoFit/>
          </a:bodyPr>
          <a:lstStyle/>
          <a:p>
            <a:r>
              <a:rPr lang="it-IT" dirty="0" smtClean="0"/>
              <a:t>ISTAT 2011 – Kmeans 4 classes</a:t>
            </a:r>
            <a:endParaRPr lang="it-IT" dirty="0"/>
          </a:p>
        </p:txBody>
      </p:sp>
      <p:cxnSp>
        <p:nvCxnSpPr>
          <p:cNvPr id="9" name="Straight Arrow Connector 8"/>
          <p:cNvCxnSpPr/>
          <p:nvPr/>
        </p:nvCxnSpPr>
        <p:spPr>
          <a:xfrm>
            <a:off x="10871200" y="269240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723119" y="3328119"/>
            <a:ext cx="2212333" cy="369332"/>
          </a:xfrm>
          <a:prstGeom prst="rect">
            <a:avLst/>
          </a:prstGeom>
          <a:noFill/>
          <a:ln>
            <a:solidFill>
              <a:schemeClr val="accent2"/>
            </a:solidFill>
          </a:ln>
        </p:spPr>
        <p:txBody>
          <a:bodyPr wrap="square" rtlCol="0">
            <a:spAutoFit/>
          </a:bodyPr>
          <a:lstStyle/>
          <a:p>
            <a:pPr algn="ctr"/>
            <a:r>
              <a:rPr lang="it-IT" dirty="0" smtClean="0"/>
              <a:t>Good correlation</a:t>
            </a:r>
            <a:endParaRPr lang="it-IT" dirty="0"/>
          </a:p>
        </p:txBody>
      </p:sp>
      <p:sp>
        <p:nvSpPr>
          <p:cNvPr id="11" name="TextBox 10"/>
          <p:cNvSpPr txBox="1"/>
          <p:nvPr/>
        </p:nvSpPr>
        <p:spPr>
          <a:xfrm>
            <a:off x="9723120" y="3924300"/>
            <a:ext cx="2212333" cy="1754326"/>
          </a:xfrm>
          <a:prstGeom prst="rect">
            <a:avLst/>
          </a:prstGeom>
          <a:noFill/>
          <a:ln>
            <a:solidFill>
              <a:schemeClr val="accent2"/>
            </a:solidFill>
          </a:ln>
        </p:spPr>
        <p:txBody>
          <a:bodyPr wrap="square" rtlCol="0">
            <a:spAutoFit/>
          </a:bodyPr>
          <a:lstStyle/>
          <a:p>
            <a:pPr algn="ctr"/>
            <a:r>
              <a:rPr lang="it-IT" dirty="0" smtClean="0"/>
              <a:t>Try to add historical information (2001 datasets). </a:t>
            </a:r>
          </a:p>
          <a:p>
            <a:pPr algn="ctr"/>
            <a:r>
              <a:rPr lang="it-IT" dirty="0" smtClean="0"/>
              <a:t>Does adding temporal dynamic improve corrrelation?</a:t>
            </a:r>
            <a:endParaRPr lang="it-IT" dirty="0"/>
          </a:p>
        </p:txBody>
      </p:sp>
      <p:pic>
        <p:nvPicPr>
          <p:cNvPr id="3" name="Picture 2"/>
          <p:cNvPicPr>
            <a:picLocks noChangeAspect="1"/>
          </p:cNvPicPr>
          <p:nvPr/>
        </p:nvPicPr>
        <p:blipFill rotWithShape="1">
          <a:blip r:embed="rId3"/>
          <a:srcRect l="15000" t="8202" r="15313" b="4428"/>
          <a:stretch/>
        </p:blipFill>
        <p:spPr>
          <a:xfrm>
            <a:off x="419100" y="1334137"/>
            <a:ext cx="4330700" cy="4343646"/>
          </a:xfrm>
          <a:prstGeom prst="rect">
            <a:avLst/>
          </a:prstGeom>
        </p:spPr>
      </p:pic>
      <p:pic>
        <p:nvPicPr>
          <p:cNvPr id="12" name="Picture 11"/>
          <p:cNvPicPr>
            <a:picLocks noChangeAspect="1"/>
          </p:cNvPicPr>
          <p:nvPr/>
        </p:nvPicPr>
        <p:blipFill rotWithShape="1">
          <a:blip r:embed="rId4"/>
          <a:srcRect l="15104" t="8463" r="15209" b="4557"/>
          <a:stretch/>
        </p:blipFill>
        <p:spPr>
          <a:xfrm>
            <a:off x="4968233" y="1347788"/>
            <a:ext cx="4360544" cy="4354026"/>
          </a:xfrm>
          <a:prstGeom prst="rect">
            <a:avLst/>
          </a:prstGeom>
        </p:spPr>
      </p:pic>
      <p:cxnSp>
        <p:nvCxnSpPr>
          <p:cNvPr id="13" name="Straight Connector 12"/>
          <p:cNvCxnSpPr/>
          <p:nvPr/>
        </p:nvCxnSpPr>
        <p:spPr>
          <a:xfrm>
            <a:off x="177800" y="626109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14" name="Picture 2" descr="http://www.ambienteambienti.com/wp-content/uploads/2013/07/CEFRIEL_-LOGO.300dpi-e137512628544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it-IT" smtClean="0"/>
              <a:t>Semantic Statistics - ISWC 2014 - Riva del Garda, Italy</a:t>
            </a:r>
            <a:endParaRPr lang="it-IT"/>
          </a:p>
        </p:txBody>
      </p:sp>
      <p:sp>
        <p:nvSpPr>
          <p:cNvPr id="7" name="Slide Number Placeholder 6"/>
          <p:cNvSpPr>
            <a:spLocks noGrp="1"/>
          </p:cNvSpPr>
          <p:nvPr>
            <p:ph type="sldNum" sz="quarter" idx="12"/>
          </p:nvPr>
        </p:nvSpPr>
        <p:spPr/>
        <p:txBody>
          <a:bodyPr/>
          <a:lstStyle/>
          <a:p>
            <a:fld id="{ABA4A42A-52BD-45F0-BF90-A51C44767E54}" type="slidenum">
              <a:rPr lang="it-IT" smtClean="0"/>
              <a:t>7</a:t>
            </a:fld>
            <a:endParaRPr lang="it-IT"/>
          </a:p>
        </p:txBody>
      </p:sp>
    </p:spTree>
    <p:extLst>
      <p:ext uri="{BB962C8B-B14F-4D97-AF65-F5344CB8AC3E}">
        <p14:creationId xmlns:p14="http://schemas.microsoft.com/office/powerpoint/2010/main" val="20267289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8400" y="5835136"/>
            <a:ext cx="2832100" cy="369332"/>
          </a:xfrm>
          <a:prstGeom prst="rect">
            <a:avLst/>
          </a:prstGeom>
          <a:noFill/>
        </p:spPr>
        <p:txBody>
          <a:bodyPr wrap="square" rtlCol="0">
            <a:spAutoFit/>
          </a:bodyPr>
          <a:lstStyle/>
          <a:p>
            <a:r>
              <a:rPr lang="it-IT" dirty="0" smtClean="0"/>
              <a:t>Telecom -  Kmeans 4 classes</a:t>
            </a:r>
            <a:endParaRPr lang="it-IT" dirty="0"/>
          </a:p>
        </p:txBody>
      </p:sp>
      <p:graphicFrame>
        <p:nvGraphicFramePr>
          <p:cNvPr id="6" name="Table 5"/>
          <p:cNvGraphicFramePr>
            <a:graphicFrameLocks noGrp="1"/>
          </p:cNvGraphicFramePr>
          <p:nvPr>
            <p:extLst>
              <p:ext uri="{D42A27DB-BD31-4B8C-83A1-F6EECF244321}">
                <p14:modId xmlns:p14="http://schemas.microsoft.com/office/powerpoint/2010/main" val="4140127858"/>
              </p:ext>
            </p:extLst>
          </p:nvPr>
        </p:nvGraphicFramePr>
        <p:xfrm>
          <a:off x="9791700" y="1545166"/>
          <a:ext cx="2159000" cy="1010920"/>
        </p:xfrm>
        <a:graphic>
          <a:graphicData uri="http://schemas.openxmlformats.org/drawingml/2006/table">
            <a:tbl>
              <a:tblPr firstRow="1" bandRow="1">
                <a:tableStyleId>{93296810-A885-4BE3-A3E7-6D5BEEA58F35}</a:tableStyleId>
              </a:tblPr>
              <a:tblGrid>
                <a:gridCol w="1079500"/>
                <a:gridCol w="1079500"/>
              </a:tblGrid>
              <a:tr h="370840">
                <a:tc>
                  <a:txBody>
                    <a:bodyPr/>
                    <a:lstStyle/>
                    <a:p>
                      <a:r>
                        <a:rPr lang="it-IT" dirty="0" smtClean="0"/>
                        <a:t>Rand</a:t>
                      </a:r>
                      <a:r>
                        <a:rPr lang="it-IT" baseline="0" dirty="0" smtClean="0"/>
                        <a:t> Index</a:t>
                      </a:r>
                      <a:endParaRPr lang="it-IT" dirty="0"/>
                    </a:p>
                  </a:txBody>
                  <a:tcPr/>
                </a:tc>
                <a:tc>
                  <a:txBody>
                    <a:bodyPr/>
                    <a:lstStyle/>
                    <a:p>
                      <a:r>
                        <a:rPr lang="it-IT" dirty="0" smtClean="0"/>
                        <a:t>Kappa Index</a:t>
                      </a:r>
                      <a:endParaRPr lang="it-IT" dirty="0"/>
                    </a:p>
                  </a:txBody>
                  <a:tcPr/>
                </a:tc>
              </a:tr>
              <a:tr h="370840">
                <a:tc>
                  <a:txBody>
                    <a:bodyPr/>
                    <a:lstStyle/>
                    <a:p>
                      <a:r>
                        <a:rPr lang="it-IT" dirty="0" smtClean="0"/>
                        <a:t>0,77</a:t>
                      </a:r>
                      <a:endParaRPr lang="it-IT" dirty="0"/>
                    </a:p>
                  </a:txBody>
                  <a:tcPr/>
                </a:tc>
                <a:tc>
                  <a:txBody>
                    <a:bodyPr/>
                    <a:lstStyle/>
                    <a:p>
                      <a:r>
                        <a:rPr lang="it-IT" dirty="0" smtClean="0"/>
                        <a:t>0,81</a:t>
                      </a:r>
                      <a:endParaRPr lang="it-IT" dirty="0"/>
                    </a:p>
                  </a:txBody>
                  <a:tcPr/>
                </a:tc>
              </a:tr>
            </a:tbl>
          </a:graphicData>
        </a:graphic>
      </p:graphicFrame>
      <p:sp>
        <p:nvSpPr>
          <p:cNvPr id="8" name="Rectangle 7"/>
          <p:cNvSpPr/>
          <p:nvPr/>
        </p:nvSpPr>
        <p:spPr>
          <a:xfrm>
            <a:off x="5372844" y="5835136"/>
            <a:ext cx="3706912" cy="369332"/>
          </a:xfrm>
          <a:prstGeom prst="rect">
            <a:avLst/>
          </a:prstGeom>
        </p:spPr>
        <p:txBody>
          <a:bodyPr wrap="none">
            <a:spAutoFit/>
          </a:bodyPr>
          <a:lstStyle/>
          <a:p>
            <a:r>
              <a:rPr lang="it-IT" dirty="0" smtClean="0"/>
              <a:t>ISTAT 2011 + 2001 – Kmeans 4 classes</a:t>
            </a:r>
            <a:endParaRPr lang="it-IT" dirty="0"/>
          </a:p>
        </p:txBody>
      </p:sp>
      <p:cxnSp>
        <p:nvCxnSpPr>
          <p:cNvPr id="9" name="Straight Arrow Connector 8"/>
          <p:cNvCxnSpPr/>
          <p:nvPr/>
        </p:nvCxnSpPr>
        <p:spPr>
          <a:xfrm>
            <a:off x="10871200" y="269240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829800" y="3327400"/>
            <a:ext cx="1968499" cy="923330"/>
          </a:xfrm>
          <a:prstGeom prst="rect">
            <a:avLst/>
          </a:prstGeom>
          <a:noFill/>
          <a:ln>
            <a:solidFill>
              <a:schemeClr val="accent2"/>
            </a:solidFill>
          </a:ln>
        </p:spPr>
        <p:txBody>
          <a:bodyPr wrap="square" rtlCol="0">
            <a:spAutoFit/>
          </a:bodyPr>
          <a:lstStyle/>
          <a:p>
            <a:pPr algn="ctr"/>
            <a:r>
              <a:rPr lang="it-IT" dirty="0" smtClean="0"/>
              <a:t>Good correlation. The same as the previous test.</a:t>
            </a:r>
            <a:endParaRPr lang="it-IT" dirty="0"/>
          </a:p>
        </p:txBody>
      </p:sp>
      <p:pic>
        <p:nvPicPr>
          <p:cNvPr id="3" name="Picture 2"/>
          <p:cNvPicPr>
            <a:picLocks noChangeAspect="1"/>
          </p:cNvPicPr>
          <p:nvPr/>
        </p:nvPicPr>
        <p:blipFill rotWithShape="1">
          <a:blip r:embed="rId3"/>
          <a:srcRect l="15000" t="8202" r="15313" b="4428"/>
          <a:stretch/>
        </p:blipFill>
        <p:spPr>
          <a:xfrm>
            <a:off x="482600" y="1334137"/>
            <a:ext cx="4330700" cy="4343646"/>
          </a:xfrm>
          <a:prstGeom prst="rect">
            <a:avLst/>
          </a:prstGeom>
        </p:spPr>
      </p:pic>
      <p:pic>
        <p:nvPicPr>
          <p:cNvPr id="4" name="Picture 3"/>
          <p:cNvPicPr>
            <a:picLocks noChangeAspect="1"/>
          </p:cNvPicPr>
          <p:nvPr/>
        </p:nvPicPr>
        <p:blipFill rotWithShape="1">
          <a:blip r:embed="rId4"/>
          <a:srcRect l="15104" t="8203" r="15313" b="4558"/>
          <a:stretch/>
        </p:blipFill>
        <p:spPr>
          <a:xfrm>
            <a:off x="5016500" y="1347788"/>
            <a:ext cx="4318000" cy="4330928"/>
          </a:xfrm>
          <a:prstGeom prst="rect">
            <a:avLst/>
          </a:prstGeom>
        </p:spPr>
      </p:pic>
      <p:cxnSp>
        <p:nvCxnSpPr>
          <p:cNvPr id="11" name="Straight Connector 10"/>
          <p:cNvCxnSpPr/>
          <p:nvPr/>
        </p:nvCxnSpPr>
        <p:spPr>
          <a:xfrm>
            <a:off x="177800" y="626109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12" name="Picture 2" descr="http://www.ambienteambienti.com/wp-content/uploads/2013/07/CEFRIEL_-LOGO.300dpi-e137512628544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0" y="22225"/>
            <a:ext cx="12192000" cy="1325563"/>
          </a:xfrm>
        </p:spPr>
        <p:txBody>
          <a:bodyPr>
            <a:normAutofit/>
          </a:bodyPr>
          <a:lstStyle/>
          <a:p>
            <a:pPr>
              <a:tabLst>
                <a:tab pos="2420938" algn="l"/>
              </a:tabLst>
            </a:pPr>
            <a:r>
              <a:rPr lang="it-IT" dirty="0" smtClean="0"/>
              <a:t>Experiments</a:t>
            </a:r>
            <a:r>
              <a:rPr lang="it-IT" sz="4000" dirty="0" smtClean="0"/>
              <a:t>- </a:t>
            </a:r>
            <a:r>
              <a:rPr lang="it-IT" sz="2400" dirty="0" smtClean="0"/>
              <a:t>Telecom vs ISTAT (2011+2001 fine-grained population)</a:t>
            </a:r>
            <a:endParaRPr lang="it-IT" sz="3600" dirty="0"/>
          </a:p>
        </p:txBody>
      </p:sp>
      <p:sp>
        <p:nvSpPr>
          <p:cNvPr id="14" name="Footer Placeholder 13"/>
          <p:cNvSpPr>
            <a:spLocks noGrp="1"/>
          </p:cNvSpPr>
          <p:nvPr>
            <p:ph type="ftr" sz="quarter" idx="11"/>
          </p:nvPr>
        </p:nvSpPr>
        <p:spPr/>
        <p:txBody>
          <a:bodyPr/>
          <a:lstStyle/>
          <a:p>
            <a:r>
              <a:rPr lang="it-IT" smtClean="0"/>
              <a:t>Semantic Statistics - ISWC 2014 - Riva del Garda, Italy</a:t>
            </a:r>
            <a:endParaRPr lang="it-IT"/>
          </a:p>
        </p:txBody>
      </p:sp>
      <p:sp>
        <p:nvSpPr>
          <p:cNvPr id="15" name="Slide Number Placeholder 14"/>
          <p:cNvSpPr>
            <a:spLocks noGrp="1"/>
          </p:cNvSpPr>
          <p:nvPr>
            <p:ph type="sldNum" sz="quarter" idx="12"/>
          </p:nvPr>
        </p:nvSpPr>
        <p:spPr/>
        <p:txBody>
          <a:bodyPr/>
          <a:lstStyle/>
          <a:p>
            <a:fld id="{ABA4A42A-52BD-45F0-BF90-A51C44767E54}" type="slidenum">
              <a:rPr lang="it-IT" smtClean="0"/>
              <a:t>8</a:t>
            </a:fld>
            <a:endParaRPr lang="it-IT"/>
          </a:p>
        </p:txBody>
      </p:sp>
    </p:spTree>
    <p:extLst>
      <p:ext uri="{BB962C8B-B14F-4D97-AF65-F5344CB8AC3E}">
        <p14:creationId xmlns:p14="http://schemas.microsoft.com/office/powerpoint/2010/main" val="3694494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58332"/>
            <a:ext cx="10515600" cy="1325563"/>
          </a:xfrm>
        </p:spPr>
        <p:txBody>
          <a:bodyPr/>
          <a:lstStyle/>
          <a:p>
            <a:r>
              <a:rPr lang="it-IT" dirty="0" smtClean="0"/>
              <a:t>Clustering results serialization</a:t>
            </a:r>
            <a:endParaRPr lang="it-IT" dirty="0"/>
          </a:p>
        </p:txBody>
      </p:sp>
      <p:sp>
        <p:nvSpPr>
          <p:cNvPr id="4" name="TextBox 3"/>
          <p:cNvSpPr txBox="1"/>
          <p:nvPr/>
        </p:nvSpPr>
        <p:spPr>
          <a:xfrm>
            <a:off x="457200" y="3289300"/>
            <a:ext cx="1244600" cy="923330"/>
          </a:xfrm>
          <a:prstGeom prst="rect">
            <a:avLst/>
          </a:prstGeom>
          <a:noFill/>
        </p:spPr>
        <p:txBody>
          <a:bodyPr wrap="square" rtlCol="0">
            <a:spAutoFit/>
          </a:bodyPr>
          <a:lstStyle/>
          <a:p>
            <a:r>
              <a:rPr lang="it-IT" dirty="0" smtClean="0"/>
              <a:t>Results of clustering </a:t>
            </a:r>
          </a:p>
          <a:p>
            <a:r>
              <a:rPr lang="it-IT" dirty="0" smtClean="0"/>
              <a:t>analysis</a:t>
            </a:r>
            <a:endParaRPr lang="it-IT" dirty="0"/>
          </a:p>
        </p:txBody>
      </p:sp>
      <p:sp>
        <p:nvSpPr>
          <p:cNvPr id="5" name="TextBox 4"/>
          <p:cNvSpPr txBox="1"/>
          <p:nvPr/>
        </p:nvSpPr>
        <p:spPr>
          <a:xfrm>
            <a:off x="3225800" y="2305328"/>
            <a:ext cx="20574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dirty="0" smtClean="0"/>
              <a:t>Geographic format</a:t>
            </a:r>
            <a:endParaRPr lang="it-IT" dirty="0"/>
          </a:p>
        </p:txBody>
      </p:sp>
      <p:sp>
        <p:nvSpPr>
          <p:cNvPr id="6" name="TextBox 5"/>
          <p:cNvSpPr txBox="1"/>
          <p:nvPr/>
        </p:nvSpPr>
        <p:spPr>
          <a:xfrm>
            <a:off x="3225800" y="3549928"/>
            <a:ext cx="20574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dirty="0" smtClean="0"/>
              <a:t>RDF format</a:t>
            </a:r>
            <a:endParaRPr lang="it-IT" dirty="0"/>
          </a:p>
        </p:txBody>
      </p:sp>
      <p:sp>
        <p:nvSpPr>
          <p:cNvPr id="7" name="TextBox 6"/>
          <p:cNvSpPr txBox="1"/>
          <p:nvPr/>
        </p:nvSpPr>
        <p:spPr>
          <a:xfrm>
            <a:off x="3225800" y="5010428"/>
            <a:ext cx="20574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dirty="0" smtClean="0"/>
              <a:t>Geo + RDF format</a:t>
            </a:r>
            <a:endParaRPr lang="it-IT" dirty="0"/>
          </a:p>
        </p:txBody>
      </p:sp>
      <p:cxnSp>
        <p:nvCxnSpPr>
          <p:cNvPr id="9" name="Straight Arrow Connector 8"/>
          <p:cNvCxnSpPr>
            <a:stCxn id="4" idx="3"/>
          </p:cNvCxnSpPr>
          <p:nvPr/>
        </p:nvCxnSpPr>
        <p:spPr>
          <a:xfrm flipV="1">
            <a:off x="1701800" y="2489994"/>
            <a:ext cx="1524000" cy="1260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6" idx="1"/>
          </p:cNvCxnSpPr>
          <p:nvPr/>
        </p:nvCxnSpPr>
        <p:spPr>
          <a:xfrm flipV="1">
            <a:off x="1701800" y="3734594"/>
            <a:ext cx="1524000" cy="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7" idx="1"/>
          </p:cNvCxnSpPr>
          <p:nvPr/>
        </p:nvCxnSpPr>
        <p:spPr>
          <a:xfrm>
            <a:off x="1701800" y="3750965"/>
            <a:ext cx="1524000" cy="1444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565900" y="2305328"/>
            <a:ext cx="1739900"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t-IT" sz="2000" b="1" dirty="0" smtClean="0"/>
              <a:t>GeoJSON file </a:t>
            </a:r>
            <a:endParaRPr lang="it-IT" sz="2000" b="1" dirty="0"/>
          </a:p>
        </p:txBody>
      </p:sp>
      <p:cxnSp>
        <p:nvCxnSpPr>
          <p:cNvPr id="17" name="Straight Arrow Connector 16"/>
          <p:cNvCxnSpPr>
            <a:stCxn id="5" idx="3"/>
            <a:endCxn id="15" idx="1"/>
          </p:cNvCxnSpPr>
          <p:nvPr/>
        </p:nvCxnSpPr>
        <p:spPr>
          <a:xfrm>
            <a:off x="5283200" y="2489994"/>
            <a:ext cx="1282700"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65900" y="3258523"/>
            <a:ext cx="4457065"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t-IT" sz="2000" b="1" dirty="0" smtClean="0"/>
              <a:t>RDF Data Cube vocabulary </a:t>
            </a:r>
            <a:r>
              <a:rPr lang="it-IT" dirty="0" smtClean="0"/>
              <a:t>(adding in the Observation definition concepts of clustering algo and cluster number)  </a:t>
            </a:r>
            <a:endParaRPr lang="it-IT" dirty="0"/>
          </a:p>
        </p:txBody>
      </p:sp>
      <p:cxnSp>
        <p:nvCxnSpPr>
          <p:cNvPr id="20" name="Straight Arrow Connector 19"/>
          <p:cNvCxnSpPr>
            <a:stCxn id="6" idx="3"/>
            <a:endCxn id="19" idx="1"/>
          </p:cNvCxnSpPr>
          <p:nvPr/>
        </p:nvCxnSpPr>
        <p:spPr>
          <a:xfrm>
            <a:off x="5283200" y="3734594"/>
            <a:ext cx="1282700" cy="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489700" y="4885938"/>
            <a:ext cx="3149600" cy="67710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it-IT" dirty="0" smtClean="0"/>
              <a:t>Enrich GeoJSON with power of JSON-LD -&gt;  </a:t>
            </a:r>
            <a:r>
              <a:rPr lang="it-IT" sz="2000" b="1" dirty="0" smtClean="0"/>
              <a:t>‘’GeoJSON-LD’’</a:t>
            </a:r>
            <a:endParaRPr lang="it-IT" b="1" dirty="0"/>
          </a:p>
        </p:txBody>
      </p:sp>
      <p:cxnSp>
        <p:nvCxnSpPr>
          <p:cNvPr id="27" name="Straight Arrow Connector 26"/>
          <p:cNvCxnSpPr>
            <a:stCxn id="7" idx="3"/>
            <a:endCxn id="26" idx="1"/>
          </p:cNvCxnSpPr>
          <p:nvPr/>
        </p:nvCxnSpPr>
        <p:spPr>
          <a:xfrm>
            <a:off x="5283200" y="5195094"/>
            <a:ext cx="1206500" cy="29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7" name="Picture 3" descr="http://www.vi-decals.com/ocart/image/corr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4712" y="1989674"/>
            <a:ext cx="815975" cy="81597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http://www.vi-decals.com/ocart/image/corr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97590" y="3265646"/>
            <a:ext cx="815975" cy="8159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177800" y="6261099"/>
            <a:ext cx="11645900" cy="0"/>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21" name="Picture 2" descr="http://www.ambienteambienti.com/wp-content/uploads/2013/07/CEFRIEL_-LOGO.300dpi-e137512628544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82175" y="299056"/>
            <a:ext cx="2028825" cy="56454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it-IT" smtClean="0"/>
              <a:t>Semantic Statistics - ISWC 2014 - Riva del Garda, Italy</a:t>
            </a:r>
            <a:endParaRPr lang="it-IT"/>
          </a:p>
        </p:txBody>
      </p:sp>
      <p:sp>
        <p:nvSpPr>
          <p:cNvPr id="8" name="Slide Number Placeholder 7"/>
          <p:cNvSpPr>
            <a:spLocks noGrp="1"/>
          </p:cNvSpPr>
          <p:nvPr>
            <p:ph type="sldNum" sz="quarter" idx="12"/>
          </p:nvPr>
        </p:nvSpPr>
        <p:spPr/>
        <p:txBody>
          <a:bodyPr/>
          <a:lstStyle/>
          <a:p>
            <a:fld id="{ABA4A42A-52BD-45F0-BF90-A51C44767E54}" type="slidenum">
              <a:rPr lang="it-IT" smtClean="0"/>
              <a:t>9</a:t>
            </a:fld>
            <a:endParaRPr lang="it-IT" dirty="0"/>
          </a:p>
        </p:txBody>
      </p:sp>
    </p:spTree>
    <p:extLst>
      <p:ext uri="{BB962C8B-B14F-4D97-AF65-F5344CB8AC3E}">
        <p14:creationId xmlns:p14="http://schemas.microsoft.com/office/powerpoint/2010/main" val="21474287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1239</TotalTime>
  <Words>1973</Words>
  <Application>Microsoft Office PowerPoint</Application>
  <PresentationFormat>Widescreen</PresentationFormat>
  <Paragraphs>227</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Geo-statistical Exploration of Milano Datasets</vt:lpstr>
      <vt:lpstr>Research goal</vt:lpstr>
      <vt:lpstr>Datasets available</vt:lpstr>
      <vt:lpstr>Datasets available – different spatial granularity</vt:lpstr>
      <vt:lpstr>Methodology of analysis </vt:lpstr>
      <vt:lpstr>Experiments- Telecom vs ISTAT (range on total poulation)</vt:lpstr>
      <vt:lpstr>Experiments - Telecom vs ISTAT (2011 fine-grained population)</vt:lpstr>
      <vt:lpstr>Experiments- Telecom vs ISTAT (2011+2001 fine-grained population)</vt:lpstr>
      <vt:lpstr>Clustering results serialization</vt:lpstr>
      <vt:lpstr>‘’GeoJSON-LD’’</vt:lpstr>
      <vt:lpstr>‘’GeoJSON-LD’’ pros and cons</vt:lpstr>
      <vt:lpstr>Conclusion and future works</vt:lpstr>
      <vt:lpstr>Thank you! Any question?  Further details at: http://swa.cefriel.it/geo/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Gloria Re Calegari</dc:creator>
  <cp:lastModifiedBy>Gloria Re Calegari</cp:lastModifiedBy>
  <cp:revision>93</cp:revision>
  <cp:lastPrinted>2014-10-18T10:47:07Z</cp:lastPrinted>
  <dcterms:created xsi:type="dcterms:W3CDTF">2014-10-17T07:57:16Z</dcterms:created>
  <dcterms:modified xsi:type="dcterms:W3CDTF">2014-10-19T08:10:25Z</dcterms:modified>
</cp:coreProperties>
</file>